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803" r:id="rId6"/>
    <p:sldId id="805" r:id="rId7"/>
    <p:sldId id="838" r:id="rId8"/>
    <p:sldId id="609" r:id="rId9"/>
    <p:sldId id="810" r:id="rId10"/>
    <p:sldId id="837" r:id="rId11"/>
    <p:sldId id="835" r:id="rId12"/>
    <p:sldId id="610" r:id="rId13"/>
    <p:sldId id="836" r:id="rId14"/>
    <p:sldId id="839" r:id="rId15"/>
    <p:sldId id="261" r:id="rId16"/>
    <p:sldId id="260" r:id="rId17"/>
    <p:sldId id="262" r:id="rId18"/>
    <p:sldId id="264" r:id="rId19"/>
    <p:sldId id="263" r:id="rId20"/>
    <p:sldId id="265" r:id="rId21"/>
    <p:sldId id="267" r:id="rId22"/>
    <p:sldId id="846" r:id="rId23"/>
    <p:sldId id="911" r:id="rId24"/>
    <p:sldId id="897" r:id="rId25"/>
    <p:sldId id="884" r:id="rId26"/>
    <p:sldId id="898" r:id="rId27"/>
    <p:sldId id="842" r:id="rId28"/>
    <p:sldId id="908" r:id="rId29"/>
    <p:sldId id="864" r:id="rId30"/>
    <p:sldId id="843" r:id="rId31"/>
    <p:sldId id="912" r:id="rId32"/>
    <p:sldId id="865" r:id="rId33"/>
    <p:sldId id="885" r:id="rId34"/>
    <p:sldId id="867" r:id="rId35"/>
    <p:sldId id="913" r:id="rId36"/>
    <p:sldId id="847" r:id="rId37"/>
    <p:sldId id="1436" r:id="rId38"/>
    <p:sldId id="854" r:id="rId39"/>
    <p:sldId id="868" r:id="rId40"/>
    <p:sldId id="848" r:id="rId41"/>
    <p:sldId id="1437" r:id="rId42"/>
    <p:sldId id="893" r:id="rId43"/>
    <p:sldId id="861" r:id="rId44"/>
    <p:sldId id="850" r:id="rId45"/>
    <p:sldId id="870" r:id="rId46"/>
    <p:sldId id="871" r:id="rId47"/>
    <p:sldId id="872" r:id="rId48"/>
    <p:sldId id="909" r:id="rId49"/>
    <p:sldId id="87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5" d="100"/>
          <a:sy n="65" d="100"/>
        </p:scale>
        <p:origin x="168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01978-150C-4627-8859-F68CF09F7096}" type="datetimeFigureOut">
              <a:rPr lang="en-US" smtClean="0"/>
              <a:t>07/19/2020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D4998-E651-4E02-A71E-53FE9E1B8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91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W6nZXeWlGM&amp;t=77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PCBTZh41Ri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tevidyalay.com/graph-isomorphism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https://www.youtube.com/watch?v=pW6nZXeWlGM&amp;t=77s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https://www.youtube.com/watch?v=PCBTZh41Ris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D4998-E651-4E02-A71E-53FE9E1B82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47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9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04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max with 0 and the constant shift </a:t>
            </a:r>
            <a:r>
              <a:rPr lang="en-US" dirty="0" err="1"/>
              <a:t>etc</a:t>
            </a:r>
            <a:r>
              <a:rPr lang="en-US" dirty="0"/>
              <a:t> can be viewed as regularization.</a:t>
            </a:r>
            <a:r>
              <a:rPr lang="en-US" baseline="0" dirty="0"/>
              <a:t> We only pay attention to nodes that have significantly high multi-hop adjacency counts. In probabilistic terms, this means that we have a high prior for nodes *not* being related.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0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21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88C8D-18FA-4929-908F-A988049F88B2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6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88C8D-18FA-4929-908F-A988049F88B2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9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9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https://www.gatevidyalay.com/graph-isomorphism/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D4998-E651-4E02-A71E-53FE9E1B82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61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行星</a:t>
            </a:r>
            <a:endParaRPr lang="en-US" altLang="zh-CN" dirty="0"/>
          </a:p>
          <a:p>
            <a:r>
              <a:rPr lang="zh-CN" altLang="en-US" dirty="0"/>
              <a:t>购物篮模型 提前设定好相关物品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D4998-E651-4E02-A71E-53FE9E1B82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25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 </a:t>
            </a:r>
            <a:r>
              <a:rPr lang="en-US" dirty="0"/>
              <a:t>that other</a:t>
            </a:r>
            <a:r>
              <a:rPr lang="en-US" baseline="0" dirty="0"/>
              <a:t> distance measures other than dot products could be used (e.g., Euclidean distance), but the dot product is the standard measure of similarity used.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09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again that other</a:t>
            </a:r>
            <a:r>
              <a:rPr lang="en-US" baseline="0" dirty="0"/>
              <a:t> distance measures other than dot products could be used (e.g., Euclidean distance), but the dot product is the standard measure of similarity used.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9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242C5-56DE-4D21-97D0-B74D4C15D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C87243-3966-4735-82D0-73970F6E8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27A2A-39BA-4823-9A58-FA6E68B2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A72B-11CF-4CFD-BA94-F33C36E97EB6}" type="datetimeFigureOut">
              <a:rPr lang="en-US" smtClean="0"/>
              <a:t>07/19/2020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65051-CE02-4F3B-BED1-31CF7C388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E2B53-9159-49D2-8BA7-FA7EF249A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8B75-172C-4E8A-B714-785265CB4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34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B92E4-C952-41B4-A947-E919761DD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F40AFC-A9D0-4648-98CE-B97D0F18F1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B5195-1D32-4B13-891E-C659FBE61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A72B-11CF-4CFD-BA94-F33C36E97EB6}" type="datetimeFigureOut">
              <a:rPr lang="en-US" smtClean="0"/>
              <a:t>07/19/2020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4F2FD-025E-4286-B784-AF1366A9C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7FB1D-E08B-4807-A774-20471735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8B75-172C-4E8A-B714-785265CB4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63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397C2B-B8E9-4E9F-A214-2EA8AA073E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D508FD-0424-47AE-8FCD-57BDFD7BA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0E84B-0DE4-43A9-8F6D-433581337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A72B-11CF-4CFD-BA94-F33C36E97EB6}" type="datetimeFigureOut">
              <a:rPr lang="en-US" smtClean="0"/>
              <a:t>07/19/2020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491B5-AF1D-4936-ABCC-D5AD4690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5F58F-35A8-479F-B737-0DBF72E6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8B75-172C-4E8A-B714-785265CB4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07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D241-A809-458D-A6EF-E8D14450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76DAF-1C75-4820-8C5D-D5582E05B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C8E0E-7B65-4494-A8F3-2CC771677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A72B-11CF-4CFD-BA94-F33C36E97EB6}" type="datetimeFigureOut">
              <a:rPr lang="en-US" smtClean="0"/>
              <a:t>07/19/2020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90E40-AC6D-4C73-9246-B5CCD635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8759F-DBB1-410C-8FAE-F00A836D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8B75-172C-4E8A-B714-785265CB4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48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EF432-5747-4058-A8D3-A13488BC8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21B3F-431B-4A9E-85A1-C7D2AD838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8B693-02ED-4669-96E6-B1B345239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A72B-11CF-4CFD-BA94-F33C36E97EB6}" type="datetimeFigureOut">
              <a:rPr lang="en-US" smtClean="0"/>
              <a:t>07/19/2020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1B8DA-258E-4A03-BD2D-92B07B53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4E626-82ED-4746-AFDF-3DDC46A4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8B75-172C-4E8A-B714-785265CB4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0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AC9BF-32C0-4292-9F6C-C9808D3CC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7469A-0205-40E5-9A1D-F217FDD59D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FDD14C-245B-4495-8847-B6719D223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FC698-E4A4-4DF7-80E6-862B293AA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A72B-11CF-4CFD-BA94-F33C36E97EB6}" type="datetimeFigureOut">
              <a:rPr lang="en-US" smtClean="0"/>
              <a:t>07/19/2020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E6FD5-0D41-47DA-A010-FD6A2B291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AED24-37E4-4DD4-B7A1-481797D95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8B75-172C-4E8A-B714-785265CB4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5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9CA5F-3F78-4752-AD48-3B7CF0BA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ABE4F-B033-4D82-A7C1-2A294ED1F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53404-04EB-4E48-80C0-D6BE2B109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FF8DC4-DC55-4C02-B10A-8490A2FF6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C749D6-2560-4ECD-AC76-5C61044669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2C8AC-6856-44E2-A843-BF130BF9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A72B-11CF-4CFD-BA94-F33C36E97EB6}" type="datetimeFigureOut">
              <a:rPr lang="en-US" smtClean="0"/>
              <a:t>07/19/2020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C4FC68-2C43-47EB-BFED-3F39A46F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1D9698-44D0-46EB-B8F2-797FDE3BD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8B75-172C-4E8A-B714-785265CB4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8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E56D2-55DB-4F2A-8C06-155D99656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D404C-3207-4517-A35A-810C7E308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A72B-11CF-4CFD-BA94-F33C36E97EB6}" type="datetimeFigureOut">
              <a:rPr lang="en-US" smtClean="0"/>
              <a:t>07/19/2020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50CAD-74C7-452E-9AD6-6B2F205E6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222A69-6F94-4699-BAF5-3B7D82AC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8B75-172C-4E8A-B714-785265CB4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56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45DAAF-BD5D-4DE0-896D-A5ADEE68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A72B-11CF-4CFD-BA94-F33C36E97EB6}" type="datetimeFigureOut">
              <a:rPr lang="en-US" smtClean="0"/>
              <a:t>07/19/2020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2C3722-C0E4-485F-99F3-FB968EA58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B692F-298A-436B-BB92-7EC861BF5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8B75-172C-4E8A-B714-785265CB4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51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F44D8-24DE-4E3B-9C53-60381B599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F1B88-4BD5-4CEB-9116-F4807390B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6DB355-5222-466B-8B3A-37A6D9EA6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0650D-8358-4828-8F15-10228AB4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A72B-11CF-4CFD-BA94-F33C36E97EB6}" type="datetimeFigureOut">
              <a:rPr lang="en-US" smtClean="0"/>
              <a:t>07/19/2020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00943-4BB8-4803-AB8A-65F588930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EB503-15EE-4B0B-834A-7B6D4E615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8B75-172C-4E8A-B714-785265CB4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39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AFF1-A131-43D9-B8F5-592019CF9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20552F-4744-419E-B20C-EDE150D1D8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C8E6D-8DA2-4842-ABF1-62B9AADC5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3EFAC-CBEC-448C-9A21-D65369B12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A72B-11CF-4CFD-BA94-F33C36E97EB6}" type="datetimeFigureOut">
              <a:rPr lang="en-US" smtClean="0"/>
              <a:t>07/19/2020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22CC7-4018-4597-8BFE-CF25C903D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49B15-BAAD-45A4-8F05-AD67F5DF0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8B75-172C-4E8A-B714-785265CB4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8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F6B711-1C5B-494E-8C2E-5C1D67B3B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661E9-B6A6-421E-AAD1-5D5D40AF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D3101-F182-486E-8368-A7821E3210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CA72B-11CF-4CFD-BA94-F33C36E97EB6}" type="datetimeFigureOut">
              <a:rPr lang="en-US" smtClean="0"/>
              <a:t>07/19/2020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69382-BBE0-4C64-9B9F-BACDA302D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77A45-5711-48CA-BB1C-15CF49664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48B75-172C-4E8A-B714-785265CB4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56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tiff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403.6652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hyperlink" Target="https://static.googleusercontent.com/media/research.google.com/en/pubs/archive/4083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hyperlink" Target="https://dl.acm.org/citation.cfm?id=2806512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dd.org/kdd2016/papers/files/rfp0184-ouA.pdf" TargetMode="External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403.665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wmf"/><Relationship Id="rId4" Type="http://schemas.openxmlformats.org/officeDocument/2006/relationships/image" Target="../media/image8.png"/><Relationship Id="rId9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pjschz201612?WT.feed_name=subjects_neuroscience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CF6B-FCA7-40DE-9655-6D84F2CE68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TDA Pipeline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474870-E583-4865-A489-F2CE28BB0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Kunlin</a:t>
            </a:r>
          </a:p>
        </p:txBody>
      </p:sp>
    </p:spTree>
    <p:extLst>
      <p:ext uri="{BB962C8B-B14F-4D97-AF65-F5344CB8AC3E}">
        <p14:creationId xmlns:p14="http://schemas.microsoft.com/office/powerpoint/2010/main" val="184429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Link Prediction</a:t>
            </a:r>
          </a:p>
        </p:txBody>
      </p:sp>
      <p:sp>
        <p:nvSpPr>
          <p:cNvPr id="47" name="Oval 46"/>
          <p:cNvSpPr>
            <a:spLocks/>
          </p:cNvSpPr>
          <p:nvPr/>
        </p:nvSpPr>
        <p:spPr>
          <a:xfrm>
            <a:off x="3706217" y="2294551"/>
            <a:ext cx="365760" cy="3690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48" name="Oval 47"/>
          <p:cNvSpPr>
            <a:spLocks/>
          </p:cNvSpPr>
          <p:nvPr/>
        </p:nvSpPr>
        <p:spPr>
          <a:xfrm>
            <a:off x="3149600" y="2884705"/>
            <a:ext cx="365760" cy="3690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49" name="Oval 48"/>
          <p:cNvSpPr>
            <a:spLocks/>
          </p:cNvSpPr>
          <p:nvPr/>
        </p:nvSpPr>
        <p:spPr>
          <a:xfrm>
            <a:off x="3958431" y="3783231"/>
            <a:ext cx="365760" cy="3690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50" name="Oval 49"/>
          <p:cNvSpPr>
            <a:spLocks/>
          </p:cNvSpPr>
          <p:nvPr/>
        </p:nvSpPr>
        <p:spPr>
          <a:xfrm>
            <a:off x="2607468" y="3658215"/>
            <a:ext cx="365760" cy="3690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51" name="Oval 50"/>
          <p:cNvSpPr>
            <a:spLocks/>
          </p:cNvSpPr>
          <p:nvPr/>
        </p:nvSpPr>
        <p:spPr>
          <a:xfrm>
            <a:off x="2264568" y="2428697"/>
            <a:ext cx="365760" cy="3690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52" name="Oval 51"/>
          <p:cNvSpPr>
            <a:spLocks/>
          </p:cNvSpPr>
          <p:nvPr/>
        </p:nvSpPr>
        <p:spPr>
          <a:xfrm>
            <a:off x="4377531" y="2884705"/>
            <a:ext cx="365760" cy="3690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cxnSp>
        <p:nvCxnSpPr>
          <p:cNvPr id="54" name="Straight Connector 53"/>
          <p:cNvCxnSpPr>
            <a:stCxn id="58" idx="6"/>
          </p:cNvCxnSpPr>
          <p:nvPr/>
        </p:nvCxnSpPr>
        <p:spPr>
          <a:xfrm>
            <a:off x="2607471" y="2613241"/>
            <a:ext cx="592347" cy="32551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8" idx="4"/>
            <a:endCxn id="57" idx="0"/>
          </p:cNvCxnSpPr>
          <p:nvPr/>
        </p:nvCxnSpPr>
        <p:spPr>
          <a:xfrm>
            <a:off x="2436021" y="2797789"/>
            <a:ext cx="342900" cy="860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57" idx="6"/>
            <a:endCxn id="56" idx="2"/>
          </p:cNvCxnSpPr>
          <p:nvPr/>
        </p:nvCxnSpPr>
        <p:spPr>
          <a:xfrm>
            <a:off x="2950371" y="3842760"/>
            <a:ext cx="1008063" cy="125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6" idx="6"/>
          </p:cNvCxnSpPr>
          <p:nvPr/>
        </p:nvCxnSpPr>
        <p:spPr>
          <a:xfrm flipV="1">
            <a:off x="4301333" y="3788708"/>
            <a:ext cx="690179" cy="179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57" idx="7"/>
          </p:cNvCxnSpPr>
          <p:nvPr/>
        </p:nvCxnSpPr>
        <p:spPr>
          <a:xfrm flipH="1">
            <a:off x="2900157" y="3199748"/>
            <a:ext cx="299663" cy="512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57" idx="3"/>
          </p:cNvCxnSpPr>
          <p:nvPr/>
        </p:nvCxnSpPr>
        <p:spPr>
          <a:xfrm flipH="1">
            <a:off x="2296322" y="3973258"/>
            <a:ext cx="361367" cy="430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>
            <a:spLocks/>
          </p:cNvSpPr>
          <p:nvPr/>
        </p:nvSpPr>
        <p:spPr>
          <a:xfrm>
            <a:off x="3149600" y="4416402"/>
            <a:ext cx="365760" cy="3690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cxnSp>
        <p:nvCxnSpPr>
          <p:cNvPr id="64" name="Straight Connector 63"/>
          <p:cNvCxnSpPr>
            <a:stCxn id="57" idx="5"/>
          </p:cNvCxnSpPr>
          <p:nvPr/>
        </p:nvCxnSpPr>
        <p:spPr>
          <a:xfrm>
            <a:off x="2900157" y="3973256"/>
            <a:ext cx="420897" cy="44314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530470" y="3857273"/>
            <a:ext cx="157813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7919" y="3183879"/>
            <a:ext cx="627380" cy="62738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5633820" y="3903323"/>
            <a:ext cx="1601776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rgbClr val="9611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Machine Learning</a:t>
            </a:r>
          </a:p>
        </p:txBody>
      </p:sp>
      <p:cxnSp>
        <p:nvCxnSpPr>
          <p:cNvPr id="73" name="Straight Connector 72"/>
          <p:cNvCxnSpPr>
            <a:stCxn id="47" idx="3"/>
            <a:endCxn id="48" idx="7"/>
          </p:cNvCxnSpPr>
          <p:nvPr/>
        </p:nvCxnSpPr>
        <p:spPr>
          <a:xfrm flipH="1">
            <a:off x="3461798" y="2609593"/>
            <a:ext cx="297985" cy="32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49" idx="1"/>
            <a:endCxn id="48" idx="5"/>
          </p:cNvCxnSpPr>
          <p:nvPr/>
        </p:nvCxnSpPr>
        <p:spPr>
          <a:xfrm flipH="1" flipV="1">
            <a:off x="3461798" y="3199745"/>
            <a:ext cx="550199" cy="6375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>
            <a:stCxn id="47" idx="5"/>
            <a:endCxn id="52" idx="1"/>
          </p:cNvCxnSpPr>
          <p:nvPr/>
        </p:nvCxnSpPr>
        <p:spPr>
          <a:xfrm>
            <a:off x="4018416" y="2609593"/>
            <a:ext cx="412681" cy="32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Oval 280"/>
          <p:cNvSpPr>
            <a:spLocks/>
          </p:cNvSpPr>
          <p:nvPr/>
        </p:nvSpPr>
        <p:spPr>
          <a:xfrm>
            <a:off x="4886713" y="3590699"/>
            <a:ext cx="365760" cy="3690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10</a:t>
            </a:fld>
            <a:endParaRPr lang="en-US"/>
          </a:p>
        </p:txBody>
      </p:sp>
      <p:sp>
        <p:nvSpPr>
          <p:cNvPr id="61" name="Oval 60"/>
          <p:cNvSpPr>
            <a:spLocks/>
          </p:cNvSpPr>
          <p:nvPr/>
        </p:nvSpPr>
        <p:spPr>
          <a:xfrm>
            <a:off x="2037748" y="4290677"/>
            <a:ext cx="365760" cy="3690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53" name="TextBox 52"/>
          <p:cNvSpPr txBox="1"/>
          <p:nvPr/>
        </p:nvSpPr>
        <p:spPr>
          <a:xfrm>
            <a:off x="2801583" y="2274571"/>
            <a:ext cx="35618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675343" y="3136139"/>
            <a:ext cx="35618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73871" y="3875787"/>
            <a:ext cx="35618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sp>
        <p:nvSpPr>
          <p:cNvPr id="78" name="Oval 77"/>
          <p:cNvSpPr>
            <a:spLocks/>
          </p:cNvSpPr>
          <p:nvPr/>
        </p:nvSpPr>
        <p:spPr>
          <a:xfrm>
            <a:off x="9006901" y="2294551"/>
            <a:ext cx="365760" cy="3690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8450284" y="2884705"/>
            <a:ext cx="365760" cy="3690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80" name="Oval 79"/>
          <p:cNvSpPr>
            <a:spLocks/>
          </p:cNvSpPr>
          <p:nvPr/>
        </p:nvSpPr>
        <p:spPr>
          <a:xfrm>
            <a:off x="9259115" y="3783231"/>
            <a:ext cx="365760" cy="3690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81" name="Oval 80"/>
          <p:cNvSpPr>
            <a:spLocks/>
          </p:cNvSpPr>
          <p:nvPr/>
        </p:nvSpPr>
        <p:spPr>
          <a:xfrm>
            <a:off x="7908152" y="3658215"/>
            <a:ext cx="365760" cy="3690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82" name="Oval 81"/>
          <p:cNvSpPr>
            <a:spLocks/>
          </p:cNvSpPr>
          <p:nvPr/>
        </p:nvSpPr>
        <p:spPr>
          <a:xfrm>
            <a:off x="7565252" y="2428697"/>
            <a:ext cx="365760" cy="3690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83" name="Oval 82"/>
          <p:cNvSpPr>
            <a:spLocks/>
          </p:cNvSpPr>
          <p:nvPr/>
        </p:nvSpPr>
        <p:spPr>
          <a:xfrm>
            <a:off x="9678215" y="2884705"/>
            <a:ext cx="365760" cy="3690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cxnSp>
        <p:nvCxnSpPr>
          <p:cNvPr id="84" name="Straight Connector 83"/>
          <p:cNvCxnSpPr/>
          <p:nvPr/>
        </p:nvCxnSpPr>
        <p:spPr>
          <a:xfrm>
            <a:off x="7908155" y="2613241"/>
            <a:ext cx="592347" cy="325515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7736705" y="2797789"/>
            <a:ext cx="342900" cy="860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251055" y="3842760"/>
            <a:ext cx="1008063" cy="125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9602017" y="3788708"/>
            <a:ext cx="690179" cy="179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8200841" y="3199748"/>
            <a:ext cx="299663" cy="512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7597006" y="3973258"/>
            <a:ext cx="361367" cy="430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>
            <a:spLocks/>
          </p:cNvSpPr>
          <p:nvPr/>
        </p:nvSpPr>
        <p:spPr>
          <a:xfrm>
            <a:off x="8450284" y="4416402"/>
            <a:ext cx="365760" cy="3690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cxnSp>
        <p:nvCxnSpPr>
          <p:cNvPr id="91" name="Straight Connector 90"/>
          <p:cNvCxnSpPr/>
          <p:nvPr/>
        </p:nvCxnSpPr>
        <p:spPr>
          <a:xfrm>
            <a:off x="8200841" y="3973256"/>
            <a:ext cx="420897" cy="443144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8762482" y="2609593"/>
            <a:ext cx="297985" cy="32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9319100" y="2609593"/>
            <a:ext cx="412681" cy="32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>
            <a:spLocks/>
          </p:cNvSpPr>
          <p:nvPr/>
        </p:nvSpPr>
        <p:spPr>
          <a:xfrm>
            <a:off x="10187397" y="3590699"/>
            <a:ext cx="365760" cy="3690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6" name="Oval 95"/>
          <p:cNvSpPr>
            <a:spLocks/>
          </p:cNvSpPr>
          <p:nvPr/>
        </p:nvSpPr>
        <p:spPr>
          <a:xfrm>
            <a:off x="7338432" y="4290677"/>
            <a:ext cx="365760" cy="3690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5" name="TextBox 4"/>
          <p:cNvSpPr txBox="1"/>
          <p:nvPr/>
        </p:nvSpPr>
        <p:spPr>
          <a:xfrm>
            <a:off x="5486400" y="2865120"/>
            <a:ext cx="1219200" cy="12192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endParaRPr lang="en-US" sz="2400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552" y="2499360"/>
            <a:ext cx="249936" cy="24993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288" y="4043680"/>
            <a:ext cx="249936" cy="2499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27375" y="3156449"/>
            <a:ext cx="764253" cy="60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r>
              <a:rPr lang="en-US" sz="3200" b="1" dirty="0">
                <a:latin typeface="Bangla Sangam MN" charset="0"/>
                <a:ea typeface="Bangla Sangam MN" charset="0"/>
                <a:cs typeface="Bangla Sangam MN" charset="0"/>
                <a:sym typeface="Open Sans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02460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Link Prediction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318277" y="1969971"/>
            <a:ext cx="3103412" cy="328287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6259250" y="3041148"/>
            <a:ext cx="3171607" cy="2011496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379317" y="3634883"/>
            <a:ext cx="3044323" cy="455536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098039" y="5028047"/>
            <a:ext cx="3391963" cy="166987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6403994" y="2055687"/>
            <a:ext cx="3019647" cy="1528093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148589" y="3601214"/>
            <a:ext cx="3275052" cy="1559135"/>
          </a:xfrm>
          <a:prstGeom prst="straightConnector1">
            <a:avLst/>
          </a:prstGeom>
          <a:ln w="76200" cmpd="sng">
            <a:solidFill>
              <a:schemeClr val="accent6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225259" y="2292274"/>
            <a:ext cx="3196431" cy="731441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2041" y="1600201"/>
            <a:ext cx="1028600" cy="909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89601" y="3476580"/>
            <a:ext cx="1179281" cy="10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2041" y="2483471"/>
            <a:ext cx="1028600" cy="101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0385" y="1600201"/>
            <a:ext cx="1638375" cy="4083164"/>
          </a:xfrm>
          <a:prstGeom prst="rect">
            <a:avLst/>
          </a:prstGeom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1127" y="4478469"/>
            <a:ext cx="1028600" cy="1184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7207" y="3176016"/>
            <a:ext cx="369100" cy="42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71940" y="3647957"/>
            <a:ext cx="416157" cy="362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7426" y="2281179"/>
            <a:ext cx="400673" cy="35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asted-image.png" descr="pasted-image.png"/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3279733" y="4845538"/>
            <a:ext cx="1101473" cy="110147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11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67839" y="2831592"/>
            <a:ext cx="3728348" cy="345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32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Content recommendation is link prediction!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86639" y="4026155"/>
            <a:ext cx="35618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5749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Learning in Graphs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Goal: </a:t>
            </a:r>
            <a:r>
              <a:rPr lang="en-US" dirty="0"/>
              <a:t>Efficient task-independent feature learning for machine learning </a:t>
            </a:r>
            <a:br>
              <a:rPr lang="en-US" dirty="0"/>
            </a:br>
            <a:r>
              <a:rPr lang="en-US" dirty="0"/>
              <a:t>in networks!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213603" y="4522752"/>
          <a:ext cx="3158184" cy="422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364">
                  <a:extLst>
                    <a:ext uri="{9D8B030D-6E8A-4147-A177-3AD203B41FA5}">
                      <a16:colId xmlns:a16="http://schemas.microsoft.com/office/drawing/2014/main" val="3703208760"/>
                    </a:ext>
                  </a:extLst>
                </a:gridCol>
                <a:gridCol w="526364">
                  <a:extLst>
                    <a:ext uri="{9D8B030D-6E8A-4147-A177-3AD203B41FA5}">
                      <a16:colId xmlns:a16="http://schemas.microsoft.com/office/drawing/2014/main" val="1110494183"/>
                    </a:ext>
                  </a:extLst>
                </a:gridCol>
                <a:gridCol w="526364">
                  <a:extLst>
                    <a:ext uri="{9D8B030D-6E8A-4147-A177-3AD203B41FA5}">
                      <a16:colId xmlns:a16="http://schemas.microsoft.com/office/drawing/2014/main" val="1479563801"/>
                    </a:ext>
                  </a:extLst>
                </a:gridCol>
                <a:gridCol w="526364">
                  <a:extLst>
                    <a:ext uri="{9D8B030D-6E8A-4147-A177-3AD203B41FA5}">
                      <a16:colId xmlns:a16="http://schemas.microsoft.com/office/drawing/2014/main" val="820344764"/>
                    </a:ext>
                  </a:extLst>
                </a:gridCol>
                <a:gridCol w="526364">
                  <a:extLst>
                    <a:ext uri="{9D8B030D-6E8A-4147-A177-3AD203B41FA5}">
                      <a16:colId xmlns:a16="http://schemas.microsoft.com/office/drawing/2014/main" val="2234997218"/>
                    </a:ext>
                  </a:extLst>
                </a:gridCol>
                <a:gridCol w="526364">
                  <a:extLst>
                    <a:ext uri="{9D8B030D-6E8A-4147-A177-3AD203B41FA5}">
                      <a16:colId xmlns:a16="http://schemas.microsoft.com/office/drawing/2014/main" val="1232618174"/>
                    </a:ext>
                  </a:extLst>
                </a:gridCol>
              </a:tblGrid>
              <a:tr h="422553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1" marB="34291"/>
                </a:tc>
                <a:extLst>
                  <a:ext uri="{0D108BD9-81ED-4DB2-BD59-A6C34878D82A}">
                    <a16:rowId xmlns:a16="http://schemas.microsoft.com/office/drawing/2014/main" val="3256009930"/>
                  </a:ext>
                </a:extLst>
              </a:tr>
            </a:tbl>
          </a:graphicData>
        </a:graphic>
      </p:graphicFrame>
      <p:cxnSp>
        <p:nvCxnSpPr>
          <p:cNvPr id="24" name="Straight Arrow Connector 23"/>
          <p:cNvCxnSpPr>
            <a:endCxn id="2" idx="1"/>
          </p:cNvCxnSpPr>
          <p:nvPr/>
        </p:nvCxnSpPr>
        <p:spPr>
          <a:xfrm flipV="1">
            <a:off x="4572004" y="4734025"/>
            <a:ext cx="2641601" cy="115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Left Brace 27"/>
          <p:cNvSpPr/>
          <p:nvPr/>
        </p:nvSpPr>
        <p:spPr>
          <a:xfrm rot="16200000">
            <a:off x="8598806" y="3576733"/>
            <a:ext cx="387785" cy="3158184"/>
          </a:xfrm>
          <a:prstGeom prst="leftBrace">
            <a:avLst>
              <a:gd name="adj1" fmla="val 48348"/>
              <a:gd name="adj2" fmla="val 50264"/>
            </a:avLst>
          </a:prstGeom>
          <a:ln>
            <a:solidFill>
              <a:srgbClr val="961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9611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63529" y="3919389"/>
            <a:ext cx="772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961100"/>
                </a:solidFill>
                <a:latin typeface="Georgia" panose="02040502050405020303" pitchFamily="18" charset="0"/>
              </a:rPr>
              <a:t>vec</a:t>
            </a:r>
            <a:endParaRPr lang="en-US" sz="3200" dirty="0">
              <a:solidFill>
                <a:srgbClr val="961100"/>
              </a:solidFill>
              <a:latin typeface="Georgia" panose="02040502050405020303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31025" y="3968290"/>
            <a:ext cx="1082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61100"/>
                </a:solidFill>
                <a:latin typeface="Georgia" panose="02040502050405020303" pitchFamily="18" charset="0"/>
              </a:rPr>
              <a:t>node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57040" y="4023555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61100"/>
                </a:solidFill>
                <a:latin typeface="Georgia" panose="02040502050405020303" pitchFamily="18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4775202" y="4735128"/>
                <a:ext cx="2035365" cy="593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𝑓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:</m:t>
                      </m:r>
                      <m:r>
                        <a:rPr lang="en-US" sz="32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𝑢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→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202" y="4735128"/>
                <a:ext cx="2035365" cy="593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8484571" y="5340408"/>
                <a:ext cx="801117" cy="593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571" y="5340408"/>
                <a:ext cx="801117" cy="593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6714088" y="5837954"/>
            <a:ext cx="3953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Helvetica Neue Light" charset="0"/>
                <a:ea typeface="Helvetica Neue Light" charset="0"/>
                <a:cs typeface="Helvetica Neue Light" charset="0"/>
              </a:rPr>
              <a:t>Feature representation, embedding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352800" y="3986057"/>
            <a:ext cx="365760" cy="369095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2751932" y="4576211"/>
            <a:ext cx="365760" cy="369095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rgbClr val="9611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3560763" y="5474737"/>
            <a:ext cx="365760" cy="369095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9" name="Oval 38"/>
          <p:cNvSpPr/>
          <p:nvPr/>
        </p:nvSpPr>
        <p:spPr>
          <a:xfrm>
            <a:off x="2209801" y="5349721"/>
            <a:ext cx="365760" cy="369095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40" name="Oval 39"/>
          <p:cNvSpPr/>
          <p:nvPr/>
        </p:nvSpPr>
        <p:spPr>
          <a:xfrm>
            <a:off x="1866901" y="4120202"/>
            <a:ext cx="365760" cy="369095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979864" y="4576211"/>
            <a:ext cx="365760" cy="369095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33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</a:t>
            </a:r>
          </a:p>
        </p:txBody>
      </p:sp>
      <p:sp>
        <p:nvSpPr>
          <p:cNvPr id="42" name="Oval 41"/>
          <p:cNvSpPr/>
          <p:nvPr/>
        </p:nvSpPr>
        <p:spPr>
          <a:xfrm>
            <a:off x="4206241" y="5193507"/>
            <a:ext cx="365760" cy="369095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cxnSp>
        <p:nvCxnSpPr>
          <p:cNvPr id="43" name="Straight Connector 42"/>
          <p:cNvCxnSpPr/>
          <p:nvPr/>
        </p:nvCxnSpPr>
        <p:spPr>
          <a:xfrm>
            <a:off x="2232661" y="4304750"/>
            <a:ext cx="572835" cy="3255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049783" y="4489295"/>
            <a:ext cx="342900" cy="8604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575564" y="5534267"/>
            <a:ext cx="985201" cy="12501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926524" y="5508550"/>
            <a:ext cx="333283" cy="1507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521997" y="4891254"/>
            <a:ext cx="283499" cy="5125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3535681" y="4355152"/>
            <a:ext cx="207963" cy="11195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664996" y="4301099"/>
            <a:ext cx="368432" cy="3291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1727200" y="6095527"/>
            <a:ext cx="365760" cy="369095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1910080" y="5664763"/>
            <a:ext cx="353285" cy="4307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844801" y="6107907"/>
            <a:ext cx="365760" cy="369095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cxnSp>
        <p:nvCxnSpPr>
          <p:cNvPr id="53" name="Straight Connector 52"/>
          <p:cNvCxnSpPr/>
          <p:nvPr/>
        </p:nvCxnSpPr>
        <p:spPr>
          <a:xfrm>
            <a:off x="2521997" y="5664761"/>
            <a:ext cx="401387" cy="4431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064130" y="4301099"/>
            <a:ext cx="342236" cy="3291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064130" y="4891254"/>
            <a:ext cx="550199" cy="6375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643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924800" y="5461000"/>
            <a:ext cx="1676400" cy="81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r>
              <a:rPr lang="en-US" sz="32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Output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844800" y="5461000"/>
            <a:ext cx="1379728" cy="81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r>
              <a:rPr lang="en-US" sz="32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Input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761744" y="2259584"/>
            <a:ext cx="8861552" cy="3099816"/>
            <a:chOff x="178308" y="1694688"/>
            <a:chExt cx="6646164" cy="2324862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08" y="1780364"/>
              <a:ext cx="6646164" cy="223918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733800" y="1694688"/>
              <a:ext cx="3810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78308" y="1733550"/>
              <a:ext cx="3810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59" name="Content Placeholder 2"/>
          <p:cNvSpPr>
            <a:spLocks noGrp="1"/>
          </p:cNvSpPr>
          <p:nvPr>
            <p:ph idx="1"/>
          </p:nvPr>
        </p:nvSpPr>
        <p:spPr>
          <a:xfrm>
            <a:off x="1568704" y="1412051"/>
            <a:ext cx="9200896" cy="2220149"/>
          </a:xfrm>
        </p:spPr>
        <p:txBody>
          <a:bodyPr>
            <a:normAutofit/>
          </a:bodyPr>
          <a:lstStyle/>
          <a:p>
            <a:pPr marL="457189" lvl="1" indent="-457189">
              <a:spcBef>
                <a:spcPts val="0"/>
              </a:spcBef>
              <a:buClr>
                <a:schemeClr val="accent2"/>
              </a:buClr>
            </a:pPr>
            <a:r>
              <a:rPr lang="en-US" sz="4267" dirty="0"/>
              <a:t>Zachary’s Karate Club Network: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15440" y="6032135"/>
            <a:ext cx="7991856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Image from: </a:t>
            </a:r>
            <a:r>
              <a:rPr 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  <a:hlinkClick r:id="rId4"/>
              </a:rPr>
              <a:t>Perozzi et al. 2014</a:t>
            </a:r>
            <a:r>
              <a:rPr 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 </a:t>
            </a:r>
            <a:r>
              <a:rPr lang="en-US" sz="1867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DeepWalk</a:t>
            </a:r>
            <a:r>
              <a:rPr 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: Online Learning of Social Representations. </a:t>
            </a:r>
            <a:r>
              <a:rPr lang="en-US" sz="18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KDD.</a:t>
            </a:r>
          </a:p>
        </p:txBody>
      </p:sp>
    </p:spTree>
    <p:extLst>
      <p:ext uri="{BB962C8B-B14F-4D97-AF65-F5344CB8AC3E}">
        <p14:creationId xmlns:p14="http://schemas.microsoft.com/office/powerpoint/2010/main" val="2054737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0848" y="1458597"/>
            <a:ext cx="9359392" cy="55264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But networks are far more complex!</a:t>
            </a:r>
          </a:p>
          <a:p>
            <a:pPr lvl="1"/>
            <a:r>
              <a:rPr lang="en-CA" dirty="0"/>
              <a:t>Complex topographical structure               (i.e., no spatial locality like grids)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r>
              <a:rPr lang="en-CA" dirty="0"/>
              <a:t>No fixed node ordering or reference point  (i.e., the isomorphism problem)</a:t>
            </a:r>
          </a:p>
          <a:p>
            <a:pPr lvl="1"/>
            <a:r>
              <a:rPr lang="en-CA" dirty="0"/>
              <a:t>Often dynamic and have multimodal features.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60192" y="6672707"/>
            <a:ext cx="6096000" cy="161925"/>
          </a:xfrm>
        </p:spPr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14</a:t>
            </a:fld>
            <a:endParaRPr lang="en-US" dirty="0"/>
          </a:p>
        </p:txBody>
      </p:sp>
      <p:pic>
        <p:nvPicPr>
          <p:cNvPr id="10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273" y="2463849"/>
            <a:ext cx="7010400" cy="17178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85383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F512-27B2-4118-B044-5346C2A5A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Bases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9075A-8530-49F0-9010-0D2E04C18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84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856AE-84A2-42A3-B6BF-313683568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Subgraph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BE110-C6A0-4C98-8894-AE1DEF24E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TDA, we get </a:t>
            </a:r>
            <a:r>
              <a:rPr lang="en-US" i="1" dirty="0"/>
              <a:t>G(V, E, f)</a:t>
            </a:r>
          </a:p>
          <a:p>
            <a:pPr lvl="1"/>
            <a:r>
              <a:rPr lang="en-US" i="1" dirty="0"/>
              <a:t>V</a:t>
            </a:r>
            <a:r>
              <a:rPr lang="en-US" dirty="0"/>
              <a:t>: set of vertices</a:t>
            </a:r>
          </a:p>
          <a:p>
            <a:pPr lvl="1"/>
            <a:r>
              <a:rPr lang="en-US" i="1" dirty="0"/>
              <a:t>E</a:t>
            </a:r>
            <a:r>
              <a:rPr lang="en-US" dirty="0"/>
              <a:t>: set of edges</a:t>
            </a:r>
          </a:p>
          <a:p>
            <a:pPr lvl="1"/>
            <a:r>
              <a:rPr lang="en-US" i="1" dirty="0"/>
              <a:t>f</a:t>
            </a:r>
            <a:r>
              <a:rPr lang="en-US" dirty="0"/>
              <a:t>: mapping </a:t>
            </a:r>
            <a:r>
              <a:rPr lang="en-US" i="1" dirty="0"/>
              <a:t>E -&gt; V*V</a:t>
            </a:r>
          </a:p>
          <a:p>
            <a:r>
              <a:rPr lang="en-US" dirty="0"/>
              <a:t>General subgraph: subset of V &amp; E</a:t>
            </a:r>
          </a:p>
          <a:p>
            <a:r>
              <a:rPr lang="en-US" dirty="0"/>
              <a:t>Induced subgraph: subset of V</a:t>
            </a:r>
          </a:p>
          <a:p>
            <a:r>
              <a:rPr lang="en-US" dirty="0"/>
              <a:t>Connected subgraph</a:t>
            </a:r>
          </a:p>
          <a:p>
            <a:r>
              <a:rPr lang="en-US" dirty="0"/>
              <a:t>Ordered/Unordered tree</a:t>
            </a:r>
          </a:p>
          <a:p>
            <a:r>
              <a:rPr lang="en-US" dirty="0"/>
              <a:t>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8E319-A485-40BF-AA52-08FC6EA81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589" y="0"/>
            <a:ext cx="4688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49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15AF-320F-47F9-9B62-6CB2EAEB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Subgraph Isomorphism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951C8-39B3-4DEC-A869-0D9DAC836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ensure topological identity between graphs/subgraphs</a:t>
            </a:r>
          </a:p>
          <a:p>
            <a:r>
              <a:rPr lang="en-US" dirty="0"/>
              <a:t>Unknown computational complexity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C06B1B-6923-46EE-BCA6-2951A5F27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63" y="2638425"/>
            <a:ext cx="497205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015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4016-53F9-48A5-AA23-C3BEF49F1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Invariants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DA9B9-75D5-4AE5-9DD0-83475CF24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Isomorphic -&gt; Invariants </a:t>
            </a:r>
          </a:p>
          <a:p>
            <a:r>
              <a:rPr lang="en-US" dirty="0"/>
              <a:t>Example: # of vertices, degree of each vertex, # of loops</a:t>
            </a:r>
          </a:p>
          <a:p>
            <a:r>
              <a:rPr lang="en-US" dirty="0"/>
              <a:t>Usage: to reduce search space for isomorphic </a:t>
            </a:r>
          </a:p>
        </p:txBody>
      </p:sp>
    </p:spTree>
    <p:extLst>
      <p:ext uri="{BB962C8B-B14F-4D97-AF65-F5344CB8AC3E}">
        <p14:creationId xmlns:p14="http://schemas.microsoft.com/office/powerpoint/2010/main" val="4245294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4FAE-0229-4D6E-AB68-3B8D6F6A4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Subgraph Isomorphism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EE674-4AE6-4410-8334-500C29541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Satisfy all of the following</a:t>
            </a:r>
          </a:p>
          <a:p>
            <a:r>
              <a:rPr lang="en-US" dirty="0"/>
              <a:t>Check # of vertices</a:t>
            </a:r>
          </a:p>
          <a:p>
            <a:r>
              <a:rPr lang="en-US" dirty="0"/>
              <a:t>Check # of edges</a:t>
            </a:r>
          </a:p>
          <a:p>
            <a:r>
              <a:rPr lang="en-US" dirty="0"/>
              <a:t>Check degree sequence</a:t>
            </a:r>
          </a:p>
          <a:p>
            <a:r>
              <a:rPr lang="en-US" dirty="0"/>
              <a:t>Check cycle of the same length</a:t>
            </a:r>
          </a:p>
          <a:p>
            <a:pPr marL="0" indent="0">
              <a:buNone/>
            </a:pPr>
            <a:r>
              <a:rPr lang="en-US" dirty="0"/>
              <a:t>Satisfy at least one of the following</a:t>
            </a:r>
          </a:p>
          <a:p>
            <a:r>
              <a:rPr lang="en-US" dirty="0"/>
              <a:t>Complement graphs are isomorphic</a:t>
            </a:r>
          </a:p>
          <a:p>
            <a:r>
              <a:rPr lang="en-US" dirty="0"/>
              <a:t>Adjacency matrices are same</a:t>
            </a:r>
          </a:p>
          <a:p>
            <a:r>
              <a:rPr lang="en-US" dirty="0"/>
              <a:t>Subgraphs are isomorphic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0CCDAF-B9BA-4AD0-9FB2-F266A5649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1690688"/>
            <a:ext cx="68770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79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74DAF-B162-42EC-B575-84760679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TDA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9B3C0-A8C1-4BEC-953E-07C70E77B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Raw data =&gt; Summary of main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a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Data representation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Data grouping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Network construction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Network/Graph feature extraction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Downstream task with other methods: </a:t>
            </a:r>
          </a:p>
          <a:p>
            <a:pPr lvl="1"/>
            <a:r>
              <a:rPr lang="en-US" dirty="0"/>
              <a:t>Statistics</a:t>
            </a:r>
          </a:p>
          <a:p>
            <a:pPr lvl="1"/>
            <a:r>
              <a:rPr lang="en-US" dirty="0"/>
              <a:t>Machine Learning</a:t>
            </a:r>
          </a:p>
          <a:p>
            <a:pPr lvl="1"/>
            <a:r>
              <a:rPr lang="en-US" dirty="0"/>
              <a:t>Operation Research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52638-6453-41BE-B476-02BE1FC88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20" y="0"/>
            <a:ext cx="3688080" cy="2044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1CB317-3C4B-405A-BF47-A95C972CB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664" y="2044445"/>
            <a:ext cx="3616336" cy="1775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EBA15-9F1B-4DEF-B7B8-6525081E4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5664" y="3735133"/>
            <a:ext cx="3197236" cy="12524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0E2044-BB30-4C70-8461-A76D426C2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5664" y="5050167"/>
            <a:ext cx="2682240" cy="180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3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76CB7-86F0-44DB-812D-1A8B81DC4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B4779-25A0-4BBC-AB3A-5A34D5B03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Greedy search: Depth-first search &amp; Breadth-first search</a:t>
            </a:r>
          </a:p>
          <a:p>
            <a:r>
              <a:rPr lang="en-US" dirty="0"/>
              <a:t>Inductive logic programming</a:t>
            </a:r>
          </a:p>
          <a:p>
            <a:r>
              <a:rPr lang="en-US" dirty="0"/>
              <a:t>Inductive database: subgraphs/relations stored in DB</a:t>
            </a:r>
          </a:p>
          <a:p>
            <a:r>
              <a:rPr lang="en-US" altLang="zh-CN" dirty="0"/>
              <a:t>Complete level-wise search</a:t>
            </a:r>
          </a:p>
          <a:p>
            <a:r>
              <a:rPr lang="en-US" altLang="zh-CN" dirty="0"/>
              <a:t>Support vector machine</a:t>
            </a:r>
          </a:p>
          <a:p>
            <a:endParaRPr lang="en-US" dirty="0"/>
          </a:p>
        </p:txBody>
      </p:sp>
      <p:pic>
        <p:nvPicPr>
          <p:cNvPr id="4098" name="Picture 2" descr="Extended a priori algorithm | Download Scientific Diagram">
            <a:extLst>
              <a:ext uri="{FF2B5EF4-FFF2-40B4-BE49-F238E27FC236}">
                <a16:creationId xmlns:a16="http://schemas.microsoft.com/office/drawing/2014/main" id="{B22A3EB0-5ADA-4E08-B305-51ACA1D92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345" y="3429000"/>
            <a:ext cx="493395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261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F512-27B2-4118-B044-5346C2A5A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9075A-8530-49F0-9010-0D2E04C18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69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552387" y="1446784"/>
            <a:ext cx="8861552" cy="3099816"/>
            <a:chOff x="178308" y="1694688"/>
            <a:chExt cx="6646164" cy="232486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08" y="1780364"/>
              <a:ext cx="6646164" cy="2239186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733800" y="1694688"/>
              <a:ext cx="3810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8308" y="1733550"/>
              <a:ext cx="3810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Embedding Nodes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437376" y="2633472"/>
            <a:ext cx="1219200" cy="1219200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endParaRPr lang="en-US" sz="3809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25600" y="5129465"/>
            <a:ext cx="9042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Intuition: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GB" sz="3200" dirty="0">
                <a:latin typeface="Helvetica Neue Light" charset="0"/>
                <a:ea typeface="Helvetica Neue Light" charset="0"/>
                <a:cs typeface="Helvetica Neue Light" charset="0"/>
              </a:rPr>
              <a:t>Find embedding of nodes to d-dimensions so that “similar” nodes in the graph have </a:t>
            </a:r>
            <a:r>
              <a:rPr lang="en-GB" sz="3200" dirty="0" err="1">
                <a:latin typeface="Helvetica Neue Light" charset="0"/>
                <a:ea typeface="Helvetica Neue Light" charset="0"/>
                <a:cs typeface="Helvetica Neue Light" charset="0"/>
              </a:rPr>
              <a:t>embeddings</a:t>
            </a:r>
            <a:r>
              <a:rPr lang="en-GB" sz="3200" dirty="0">
                <a:latin typeface="Helvetica Neue Light" charset="0"/>
                <a:ea typeface="Helvetica Neue Light" charset="0"/>
                <a:cs typeface="Helvetica Neue Light" charset="0"/>
              </a:rPr>
              <a:t> that are close together.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24800" y="4445000"/>
            <a:ext cx="1676400" cy="81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r>
              <a:rPr lang="en-US" sz="32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Output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44800" y="4445000"/>
            <a:ext cx="1379728" cy="81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r>
              <a:rPr lang="en-US" sz="32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980723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064" y="1630301"/>
            <a:ext cx="8835136" cy="5080000"/>
          </a:xfrm>
        </p:spPr>
        <p:txBody>
          <a:bodyPr>
            <a:normAutofit/>
          </a:bodyPr>
          <a:lstStyle/>
          <a:p>
            <a:r>
              <a:rPr lang="en-US" dirty="0"/>
              <a:t>Assume we have a graph </a:t>
            </a:r>
            <a:r>
              <a:rPr lang="en-US" dirty="0">
                <a:latin typeface="Cambria Math" charset="0"/>
                <a:ea typeface="Cambria Math" charset="0"/>
                <a:cs typeface="Cambria Math" charset="0"/>
              </a:rPr>
              <a:t>G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latin typeface="Cambria Math" charset="0"/>
                <a:ea typeface="Cambria Math" charset="0"/>
                <a:cs typeface="Cambria Math" charset="0"/>
              </a:rPr>
              <a:t>V</a:t>
            </a:r>
            <a:r>
              <a:rPr lang="en-US" dirty="0"/>
              <a:t> is the vertex set.</a:t>
            </a:r>
          </a:p>
          <a:p>
            <a:pPr lvl="1"/>
            <a:r>
              <a:rPr lang="en-US" b="1" dirty="0">
                <a:latin typeface="Cambria Math" charset="0"/>
                <a:ea typeface="Cambria Math" charset="0"/>
                <a:cs typeface="Cambria Math" charset="0"/>
              </a:rPr>
              <a:t>A</a:t>
            </a:r>
            <a:r>
              <a:rPr lang="en-US" dirty="0"/>
              <a:t> is the adjacency matrix (assume binary).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No node features or extra information is used!</a:t>
            </a:r>
          </a:p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Goal is to encode nodes so that </a:t>
            </a:r>
            <a:r>
              <a:rPr lang="en-US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similarity in the embedding space (e.g., dot product)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approximates </a:t>
            </a:r>
            <a:r>
              <a:rPr lang="en-US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similarity in the original network.  </a:t>
            </a:r>
          </a:p>
          <a:p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29C19-8A13-4A20-8A92-66459102D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4170301"/>
            <a:ext cx="5992640" cy="25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18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321" y="2657929"/>
            <a:ext cx="7990187" cy="3451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Embedding Nodes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437376" y="2633472"/>
            <a:ext cx="1219200" cy="1219200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endParaRPr lang="en-US" sz="3809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31" y="1680259"/>
            <a:ext cx="4122261" cy="4877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7913" y="1586116"/>
            <a:ext cx="1219200" cy="1219200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r>
              <a:rPr lang="en-US" sz="32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Goal: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063636" y="1680260"/>
            <a:ext cx="3747589" cy="3991233"/>
            <a:chOff x="1154727" y="1260194"/>
            <a:chExt cx="2810692" cy="2993425"/>
          </a:xfrm>
        </p:grpSpPr>
        <p:sp>
          <p:nvSpPr>
            <p:cNvPr id="9" name="Rectangle 8"/>
            <p:cNvSpPr/>
            <p:nvPr/>
          </p:nvSpPr>
          <p:spPr>
            <a:xfrm>
              <a:off x="1447800" y="1975104"/>
              <a:ext cx="2470842" cy="3698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154727" y="1260194"/>
              <a:ext cx="2810692" cy="2993425"/>
              <a:chOff x="1154727" y="1260194"/>
              <a:chExt cx="2810692" cy="2993425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027287" y="2688879"/>
                <a:ext cx="938132" cy="316871"/>
              </a:xfrm>
              <a:prstGeom prst="rect">
                <a:avLst/>
              </a:prstGeom>
              <a:solidFill>
                <a:schemeClr val="accent3"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980510" y="3936748"/>
                <a:ext cx="938132" cy="316871"/>
              </a:xfrm>
              <a:prstGeom prst="rect">
                <a:avLst/>
              </a:prstGeom>
              <a:solidFill>
                <a:schemeClr val="accent3"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154727" y="1260194"/>
                <a:ext cx="2016660" cy="389300"/>
              </a:xfrm>
              <a:prstGeom prst="rect">
                <a:avLst/>
              </a:prstGeom>
              <a:solidFill>
                <a:schemeClr val="accent4"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462842" y="1882591"/>
                <a:ext cx="2455800" cy="4623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t" anchorCtr="0">
                <a:noAutofit/>
              </a:bodyPr>
              <a:lstStyle/>
              <a:p>
                <a:r>
                  <a:rPr lang="en-US" sz="3200" b="1" dirty="0">
                    <a:solidFill>
                      <a:schemeClr val="accent2"/>
                    </a:solidFill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Need to define!</a:t>
                </a:r>
              </a:p>
            </p:txBody>
          </p:sp>
        </p:grpSp>
        <p:cxnSp>
          <p:nvCxnSpPr>
            <p:cNvPr id="12" name="Straight Arrow Connector 11"/>
            <p:cNvCxnSpPr/>
            <p:nvPr/>
          </p:nvCxnSpPr>
          <p:spPr>
            <a:xfrm>
              <a:off x="2818245" y="2363270"/>
              <a:ext cx="469900" cy="2875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0" idx="2"/>
            </p:cNvCxnSpPr>
            <p:nvPr/>
          </p:nvCxnSpPr>
          <p:spPr>
            <a:xfrm>
              <a:off x="2690742" y="2344927"/>
              <a:ext cx="436955" cy="14512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2346036" y="1662545"/>
              <a:ext cx="298616" cy="3149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288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26439"/>
            <a:ext cx="9144000" cy="1143000"/>
          </a:xfrm>
        </p:spPr>
        <p:txBody>
          <a:bodyPr/>
          <a:lstStyle/>
          <a:p>
            <a:r>
              <a:rPr lang="en-US" dirty="0"/>
              <a:t>Learning Node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25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656947" y="1444169"/>
            <a:ext cx="9072351" cy="5134431"/>
          </a:xfrm>
        </p:spPr>
        <p:txBody>
          <a:bodyPr>
            <a:no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b="1" dirty="0"/>
              <a:t>Define an encoder </a:t>
            </a:r>
            <a:r>
              <a:rPr lang="en-US" dirty="0"/>
              <a:t>(i.e., a mapping from nodes to </a:t>
            </a:r>
            <a:r>
              <a:rPr lang="en-US" dirty="0" err="1"/>
              <a:t>embeddings</a:t>
            </a:r>
            <a:r>
              <a:rPr lang="en-US" dirty="0"/>
              <a:t>)</a:t>
            </a:r>
          </a:p>
          <a:p>
            <a:pPr marL="609585" indent="-609585">
              <a:buFont typeface="+mj-lt"/>
              <a:buAutoNum type="arabicPeriod"/>
            </a:pPr>
            <a:r>
              <a:rPr lang="en-US" b="1" dirty="0"/>
              <a:t>Define a node similarity function </a:t>
            </a:r>
            <a:r>
              <a:rPr lang="en-US" dirty="0"/>
              <a:t>(i.e., a measure of similarity in the original network).</a:t>
            </a:r>
          </a:p>
          <a:p>
            <a:pPr marL="609585" indent="-609585">
              <a:buFont typeface="+mj-lt"/>
              <a:buAutoNum type="arabicPeriod"/>
            </a:pPr>
            <a:r>
              <a:rPr lang="en-US" b="1" dirty="0"/>
              <a:t>Optimize the parameters of the encoder so that: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552" y="4011384"/>
            <a:ext cx="5437139" cy="64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16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26439"/>
            <a:ext cx="9144000" cy="1143000"/>
          </a:xfrm>
        </p:spPr>
        <p:txBody>
          <a:bodyPr/>
          <a:lstStyle/>
          <a:p>
            <a:r>
              <a:rPr lang="en-US" dirty="0"/>
              <a:t>Two Key Components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26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521482" y="1431853"/>
            <a:ext cx="9044919" cy="5045147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3"/>
                </a:solidFill>
              </a:rPr>
              <a:t>Encoder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sz="3200" dirty="0"/>
              <a:t>maps each node to a low-dimensional vector.</a:t>
            </a:r>
          </a:p>
          <a:p>
            <a:endParaRPr lang="en-US" sz="3200" dirty="0"/>
          </a:p>
          <a:p>
            <a:endParaRPr lang="en-US" sz="3200" b="1" dirty="0">
              <a:solidFill>
                <a:srgbClr val="C00000"/>
              </a:solidFill>
            </a:endParaRPr>
          </a:p>
          <a:p>
            <a:r>
              <a:rPr lang="en-US" sz="3200" b="1" dirty="0">
                <a:solidFill>
                  <a:schemeClr val="accent4"/>
                </a:solidFill>
              </a:rPr>
              <a:t>Similarity function </a:t>
            </a:r>
            <a:r>
              <a:rPr lang="en-US" sz="3200" dirty="0"/>
              <a:t>specifies how relationships in vector space map to relationships in the original network.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49600" y="2161196"/>
            <a:ext cx="5689845" cy="1616288"/>
            <a:chOff x="1219200" y="1620897"/>
            <a:chExt cx="4267384" cy="121221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3288" y="2057456"/>
              <a:ext cx="1565910" cy="306554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flipV="1">
              <a:off x="2520696" y="2343150"/>
              <a:ext cx="100584" cy="1463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3462713" y="2062744"/>
              <a:ext cx="347472" cy="8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219200" y="2343150"/>
              <a:ext cx="2743200" cy="4899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pPr algn="ctr"/>
              <a:r>
                <a:rPr lang="en-US" sz="2667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node in the input graph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11769" y="1620897"/>
              <a:ext cx="1874815" cy="6979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pPr algn="ctr"/>
              <a:r>
                <a:rPr lang="en-US" sz="2667" dirty="0">
                  <a:solidFill>
                    <a:schemeClr val="tx2"/>
                  </a:solidFill>
                  <a:latin typeface="Cambria Math" charset="0"/>
                  <a:ea typeface="Cambria Math" charset="0"/>
                  <a:cs typeface="Cambria Math" charset="0"/>
                  <a:sym typeface="Open Sans"/>
                </a:rPr>
                <a:t>d</a:t>
              </a:r>
              <a:r>
                <a:rPr lang="en-US" sz="2667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-dimensional embedding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666807" y="5238875"/>
            <a:ext cx="9060320" cy="1419775"/>
            <a:chOff x="107105" y="3929156"/>
            <a:chExt cx="6795240" cy="1064831"/>
          </a:xfrm>
        </p:grpSpPr>
        <p:sp>
          <p:nvSpPr>
            <p:cNvPr id="34" name="TextBox 33"/>
            <p:cNvSpPr txBox="1"/>
            <p:nvPr/>
          </p:nvSpPr>
          <p:spPr>
            <a:xfrm>
              <a:off x="107105" y="4217375"/>
              <a:ext cx="2638878" cy="6618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pPr algn="ctr"/>
              <a:r>
                <a:rPr lang="en-US" sz="2667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Similarity of </a:t>
              </a:r>
              <a:r>
                <a:rPr lang="en-US" sz="2667" i="1" dirty="0">
                  <a:solidFill>
                    <a:schemeClr val="tx2"/>
                  </a:solidFill>
                  <a:latin typeface="Cambria Math" charset="0"/>
                  <a:ea typeface="Cambria Math" charset="0"/>
                  <a:cs typeface="Cambria Math" charset="0"/>
                  <a:sym typeface="Open Sans"/>
                </a:rPr>
                <a:t>u</a:t>
              </a:r>
              <a:r>
                <a:rPr lang="en-US" sz="2667" i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 </a:t>
              </a:r>
              <a:r>
                <a:rPr lang="en-US" sz="2667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and </a:t>
              </a:r>
              <a:r>
                <a:rPr lang="en-US" sz="2667" i="1" dirty="0">
                  <a:solidFill>
                    <a:schemeClr val="tx2"/>
                  </a:solidFill>
                  <a:latin typeface="Cambria Math" charset="0"/>
                  <a:ea typeface="Cambria Math" charset="0"/>
                  <a:cs typeface="Cambria Math" charset="0"/>
                  <a:sym typeface="Open Sans"/>
                </a:rPr>
                <a:t>v</a:t>
              </a:r>
              <a:r>
                <a:rPr lang="en-US" sz="2667" i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 </a:t>
              </a:r>
              <a:r>
                <a:rPr lang="en-US" sz="2667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in the original network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656860" y="4294710"/>
              <a:ext cx="3245485" cy="69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pPr algn="ctr"/>
              <a:r>
                <a:rPr lang="en-US" sz="2667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dot product between node </a:t>
              </a:r>
              <a:r>
                <a:rPr lang="en-US" sz="2667" dirty="0" err="1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embeddings</a:t>
              </a:r>
              <a:endParaRPr lang="en-US" sz="2667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4838796" y="4256640"/>
              <a:ext cx="102659" cy="139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4462707" y="4269584"/>
              <a:ext cx="395620" cy="163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1662545" y="4239492"/>
              <a:ext cx="230910" cy="1200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9946" y="3929156"/>
              <a:ext cx="3101558" cy="366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771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“Shallow” Encoding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5600" y="1630303"/>
            <a:ext cx="8839200" cy="5080000"/>
          </a:xfrm>
        </p:spPr>
        <p:txBody>
          <a:bodyPr/>
          <a:lstStyle/>
          <a:p>
            <a:r>
              <a:rPr lang="en-US" dirty="0"/>
              <a:t>Simplest encoding approach: </a:t>
            </a:r>
            <a:r>
              <a:rPr lang="en-US" b="1" dirty="0">
                <a:solidFill>
                  <a:srgbClr val="C00000"/>
                </a:solidFill>
              </a:rPr>
              <a:t>encoder is just </a:t>
            </a:r>
            <a:r>
              <a:rPr lang="en-US" b="1">
                <a:solidFill>
                  <a:srgbClr val="C00000"/>
                </a:solidFill>
              </a:rPr>
              <a:t>an embedding-lookup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4189732"/>
            <a:ext cx="4572000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r>
              <a:rPr lang="en-US" sz="2667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matrix, each column is node embedding </a:t>
            </a:r>
            <a:r>
              <a:rPr lang="en-US" sz="2667" b="1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[what we learn!]</a:t>
            </a:r>
            <a:endParaRPr lang="en-US" sz="2667" dirty="0">
              <a:solidFill>
                <a:schemeClr val="accent1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600" y="5122887"/>
            <a:ext cx="4572000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r>
              <a:rPr lang="en-US" sz="2667" dirty="0">
                <a:solidFill>
                  <a:schemeClr val="accent3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indicator vector, all zeroes except a one in column indicating node </a:t>
            </a:r>
            <a:r>
              <a:rPr lang="en-US" sz="2667" i="1" dirty="0">
                <a:solidFill>
                  <a:schemeClr val="accent3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v</a:t>
            </a:r>
            <a:r>
              <a:rPr lang="en-US" sz="2667" dirty="0">
                <a:solidFill>
                  <a:schemeClr val="accent3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736" y="3197353"/>
            <a:ext cx="4281589" cy="7765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4331423"/>
            <a:ext cx="2794000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933" y="5289387"/>
            <a:ext cx="1913467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17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“Shallow” Encoding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5600" y="1470205"/>
            <a:ext cx="8839200" cy="5080000"/>
          </a:xfrm>
        </p:spPr>
        <p:txBody>
          <a:bodyPr/>
          <a:lstStyle/>
          <a:p>
            <a:r>
              <a:rPr lang="en-US" dirty="0"/>
              <a:t>Simplest encoding approach: </a:t>
            </a:r>
            <a:r>
              <a:rPr lang="en-US" b="1" dirty="0">
                <a:solidFill>
                  <a:srgbClr val="C00000"/>
                </a:solidFill>
              </a:rPr>
              <a:t>encoder is just an embedding-lookup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94546" y="3728930"/>
            <a:ext cx="4217940" cy="20468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4522740"/>
            <a:ext cx="1016000" cy="42333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786407" y="3744841"/>
            <a:ext cx="219456" cy="2030967"/>
          </a:xfrm>
          <a:prstGeom prst="roundRect">
            <a:avLst/>
          </a:prstGeom>
          <a:noFill/>
          <a:ln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0" name="Group 19"/>
          <p:cNvGrpSpPr/>
          <p:nvPr/>
        </p:nvGrpSpPr>
        <p:grpSpPr>
          <a:xfrm>
            <a:off x="4822983" y="3772347"/>
            <a:ext cx="158496" cy="768096"/>
            <a:chOff x="3081528" y="2681478"/>
            <a:chExt cx="118872" cy="576072"/>
          </a:xfrm>
        </p:grpSpPr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3081528" y="26814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081528" y="28338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3081528" y="29862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3081528" y="31386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822983" y="4585147"/>
            <a:ext cx="158496" cy="768096"/>
            <a:chOff x="3081528" y="2681478"/>
            <a:chExt cx="118872" cy="576072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081528" y="26814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3081528" y="28338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3081528" y="29862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3081528" y="31386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7" name="Oval 26"/>
          <p:cNvSpPr>
            <a:spLocks noChangeAspect="1"/>
          </p:cNvSpPr>
          <p:nvPr/>
        </p:nvSpPr>
        <p:spPr>
          <a:xfrm>
            <a:off x="4822983" y="5397947"/>
            <a:ext cx="158496" cy="1584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4822983" y="5601147"/>
            <a:ext cx="158496" cy="1584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Left Brace 31"/>
          <p:cNvSpPr/>
          <p:nvPr/>
        </p:nvSpPr>
        <p:spPr>
          <a:xfrm rot="16200000">
            <a:off x="5557212" y="3918527"/>
            <a:ext cx="440267" cy="42702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Left Brace 32"/>
          <p:cNvSpPr/>
          <p:nvPr/>
        </p:nvSpPr>
        <p:spPr>
          <a:xfrm rot="10800000">
            <a:off x="7949061" y="3728928"/>
            <a:ext cx="417545" cy="20307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/>
          <p:cNvSpPr txBox="1"/>
          <p:nvPr/>
        </p:nvSpPr>
        <p:spPr>
          <a:xfrm>
            <a:off x="8378921" y="4223327"/>
            <a:ext cx="2286000" cy="162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r>
              <a:rPr lang="en-US" sz="240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Dimension/size of </a:t>
            </a:r>
            <a:r>
              <a:rPr lang="en-US" sz="2400" dirty="0" err="1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embeddings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48420" y="6096619"/>
            <a:ext cx="3107113" cy="54370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r>
              <a:rPr lang="en-US" sz="240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one column per node 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09776" y="3162533"/>
            <a:ext cx="1935328" cy="7637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 matrix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389756" y="3975546"/>
            <a:ext cx="181033" cy="41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396199" y="2774605"/>
            <a:ext cx="3707171" cy="7637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 vector for a specific node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5083081" y="3574473"/>
            <a:ext cx="1083731" cy="88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733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“Shallow” Encoding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7200" y="1732280"/>
            <a:ext cx="8737600" cy="5080000"/>
          </a:xfrm>
        </p:spPr>
        <p:txBody>
          <a:bodyPr>
            <a:normAutofit/>
          </a:bodyPr>
          <a:lstStyle/>
          <a:p>
            <a:r>
              <a:rPr lang="en-US" dirty="0"/>
              <a:t>Simplest encoding approach: </a:t>
            </a:r>
            <a:r>
              <a:rPr lang="en-US" b="1" dirty="0">
                <a:solidFill>
                  <a:srgbClr val="C00000"/>
                </a:solidFill>
              </a:rPr>
              <a:t>encoder is just </a:t>
            </a:r>
            <a:r>
              <a:rPr lang="en-US" b="1">
                <a:solidFill>
                  <a:srgbClr val="C00000"/>
                </a:solidFill>
              </a:rPr>
              <a:t>an embedding-lookup.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b="1" dirty="0"/>
              <a:t>i.e., each node is assigned a unique embedding </a:t>
            </a:r>
            <a:r>
              <a:rPr lang="en-US" b="1"/>
              <a:t>vector.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dirty="0"/>
              <a:t>E.g., node2vec, </a:t>
            </a:r>
            <a:r>
              <a:rPr lang="en-US" dirty="0" err="1"/>
              <a:t>DeepWalk</a:t>
            </a:r>
            <a:r>
              <a:rPr lang="en-US" dirty="0"/>
              <a:t>, 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119670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B4C0-D372-4A33-8E1B-2F15EFA87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Pose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020ED-888D-4E21-BC7F-FE4227A2A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3A1AD5-94A8-4EC0-BDE3-E6DC7A2979A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53494"/>
            <a:ext cx="51435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51393EE-70B4-4B1D-B52E-36893D158D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2" y="2553494"/>
            <a:ext cx="51435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265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How to Define Node Similarity?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30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27200" y="1600200"/>
            <a:ext cx="8636000" cy="4876800"/>
          </a:xfrm>
        </p:spPr>
        <p:txBody>
          <a:bodyPr>
            <a:noAutofit/>
          </a:bodyPr>
          <a:lstStyle/>
          <a:p>
            <a:r>
              <a:rPr lang="en-US" dirty="0"/>
              <a:t>Key distinction between “shallow” methods is </a:t>
            </a:r>
            <a:r>
              <a:rPr lang="en-US" b="1" dirty="0">
                <a:solidFill>
                  <a:schemeClr val="accent2"/>
                </a:solidFill>
              </a:rPr>
              <a:t>how they define node similarity.</a:t>
            </a:r>
          </a:p>
          <a:p>
            <a:r>
              <a:rPr lang="en-US" dirty="0"/>
              <a:t>E.g., should two nodes have similar </a:t>
            </a:r>
            <a:r>
              <a:rPr lang="en-US" dirty="0" err="1"/>
              <a:t>embeddings</a:t>
            </a:r>
            <a:r>
              <a:rPr lang="en-US" dirty="0"/>
              <a:t> if they</a:t>
            </a:r>
            <a:r>
              <a:rPr lang="mr-IN" dirty="0"/>
              <a:t>…</a:t>
            </a:r>
            <a:r>
              <a:rPr lang="en-CA" dirty="0">
                <a:solidFill>
                  <a:srgbClr val="C00000"/>
                </a:solidFill>
              </a:rPr>
              <a:t>.</a:t>
            </a:r>
          </a:p>
          <a:p>
            <a:pPr lvl="1"/>
            <a:r>
              <a:rPr lang="en-CA" sz="2667" dirty="0">
                <a:solidFill>
                  <a:schemeClr val="accent1"/>
                </a:solidFill>
              </a:rPr>
              <a:t>are connected?</a:t>
            </a:r>
          </a:p>
          <a:p>
            <a:pPr lvl="1"/>
            <a:r>
              <a:rPr lang="en-CA" sz="2667" dirty="0">
                <a:solidFill>
                  <a:schemeClr val="accent1"/>
                </a:solidFill>
              </a:rPr>
              <a:t>share neighbors?</a:t>
            </a:r>
          </a:p>
          <a:p>
            <a:pPr lvl="1"/>
            <a:r>
              <a:rPr lang="en-CA" sz="2667" dirty="0">
                <a:solidFill>
                  <a:schemeClr val="accent1"/>
                </a:solidFill>
              </a:rPr>
              <a:t>have similar “structural roles”?</a:t>
            </a:r>
          </a:p>
          <a:p>
            <a:pPr lvl="1"/>
            <a:r>
              <a:rPr lang="mr-IN" sz="2667" dirty="0">
                <a:solidFill>
                  <a:schemeClr val="accent1"/>
                </a:solidFill>
              </a:rPr>
              <a:t>…</a:t>
            </a:r>
            <a:r>
              <a:rPr lang="en-CA" sz="2667" dirty="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14594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F512-27B2-4118-B044-5346C2A5A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Adjacency-based Similarity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9075A-8530-49F0-9010-0D2E04C18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15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58540" y="1406722"/>
            <a:ext cx="8874920" cy="204058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marL="457189" indent="-457189">
              <a:buFont typeface="Arial" charset="0"/>
              <a:buChar char="•"/>
            </a:pPr>
            <a:r>
              <a:rPr lang="en-US" sz="320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Similarity function </a:t>
            </a:r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is just the edge weight between </a:t>
            </a:r>
            <a:r>
              <a:rPr lang="en-US" sz="3200" i="1" dirty="0">
                <a:latin typeface="Cambria Math" charset="0"/>
                <a:ea typeface="Cambria Math" charset="0"/>
                <a:cs typeface="Cambria Math" charset="0"/>
                <a:sym typeface="Open Sans"/>
              </a:rPr>
              <a:t>u</a:t>
            </a:r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and </a:t>
            </a:r>
            <a:r>
              <a:rPr lang="en-US" sz="3200" i="1" dirty="0">
                <a:latin typeface="Cambria Math" charset="0"/>
                <a:ea typeface="Cambria Math" charset="0"/>
                <a:cs typeface="Cambria Math" charset="0"/>
                <a:sym typeface="Open Sans"/>
              </a:rPr>
              <a:t>v</a:t>
            </a:r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in the original network.</a:t>
            </a:r>
          </a:p>
          <a:p>
            <a:pPr marL="457189" indent="-457189">
              <a:buFont typeface="Arial" charset="0"/>
              <a:buChar char="•"/>
            </a:pPr>
            <a:r>
              <a:rPr lang="en-US" sz="320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Intuition: </a:t>
            </a:r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Dot products between node </a:t>
            </a:r>
            <a:r>
              <a:rPr lang="en-US" sz="3200" dirty="0" err="1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embeddings</a:t>
            </a:r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approximate edge existence.</a:t>
            </a:r>
            <a:endParaRPr lang="en-US" sz="3200" b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marL="457189" indent="-457189">
              <a:buFont typeface="Arial" charset="0"/>
              <a:buChar char="•"/>
            </a:pPr>
            <a:endParaRPr lang="en-US" sz="3200" b="1" dirty="0">
              <a:solidFill>
                <a:schemeClr val="accent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8454351" y="4641336"/>
            <a:ext cx="557261" cy="6295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43273" y="5189536"/>
            <a:ext cx="2643200" cy="9918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667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(weighted) adjacency matrix for the graph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977187" y="4641337"/>
            <a:ext cx="225860" cy="39864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88565" y="4952717"/>
            <a:ext cx="2744819" cy="1206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667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loss (what we want to minimize)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5107710" y="5113868"/>
            <a:ext cx="246301" cy="615757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46486" y="5608253"/>
            <a:ext cx="2678441" cy="86874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667" dirty="0">
                <a:solidFill>
                  <a:schemeClr val="accent3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sum over all node pairs 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Adjacency-based Similarity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14793" y="3900615"/>
            <a:ext cx="523395" cy="695859"/>
          </a:xfrm>
          <a:prstGeom prst="rect">
            <a:avLst/>
          </a:prstGeom>
          <a:solidFill>
            <a:schemeClr val="accent2">
              <a:alpha val="38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Rectangle 22"/>
          <p:cNvSpPr/>
          <p:nvPr/>
        </p:nvSpPr>
        <p:spPr>
          <a:xfrm>
            <a:off x="3998492" y="3739932"/>
            <a:ext cx="2229896" cy="1336595"/>
          </a:xfrm>
          <a:prstGeom prst="rect">
            <a:avLst/>
          </a:prstGeom>
          <a:solidFill>
            <a:schemeClr val="accent3">
              <a:alpha val="38000"/>
            </a:schemeClr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Rectangle 23"/>
          <p:cNvSpPr/>
          <p:nvPr/>
        </p:nvSpPr>
        <p:spPr>
          <a:xfrm>
            <a:off x="8192656" y="3894641"/>
            <a:ext cx="437187" cy="689651"/>
          </a:xfrm>
          <a:prstGeom prst="rect">
            <a:avLst/>
          </a:prstGeom>
          <a:solidFill>
            <a:schemeClr val="accent1">
              <a:alpha val="38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317" y="3885620"/>
            <a:ext cx="6514055" cy="11843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976605" y="4948844"/>
            <a:ext cx="2643200" cy="9918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667" dirty="0">
                <a:solidFill>
                  <a:schemeClr val="accent4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 similarity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7115079" y="4618182"/>
            <a:ext cx="73892" cy="455663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482194" y="3856952"/>
            <a:ext cx="1076231" cy="689649"/>
          </a:xfrm>
          <a:prstGeom prst="rect">
            <a:avLst/>
          </a:prstGeom>
          <a:solidFill>
            <a:schemeClr val="accent4">
              <a:alpha val="38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568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524001" y="3035567"/>
                <a:ext cx="8704660" cy="38366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t" anchorCtr="0">
                <a:noAutofit/>
              </a:bodyPr>
              <a:lstStyle/>
              <a:p>
                <a:pPr marL="457189" indent="-457189">
                  <a:buFont typeface="Arial" charset="0"/>
                  <a:buChar char="•"/>
                </a:pPr>
                <a:r>
                  <a:rPr lang="en-US" sz="3200" dirty="0"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Find embedding matrix </a:t>
                </a:r>
                <a14:m>
                  <m:oMath xmlns:m="http://schemas.openxmlformats.org/officeDocument/2006/math">
                    <m:r>
                      <a:rPr lang="en-CA" sz="3200" b="1">
                        <a:latin typeface="Cambria Math" charset="0"/>
                        <a:ea typeface="Helvetica Neue Light" charset="0"/>
                        <a:cs typeface="Helvetica Neue Light" charset="0"/>
                        <a:sym typeface="Open Sans"/>
                      </a:rPr>
                      <m:t>𝐙</m:t>
                    </m:r>
                    <m:r>
                      <a:rPr lang="en-CA" sz="3200" b="1" i="1">
                        <a:latin typeface="Cambria Math" charset="0"/>
                        <a:ea typeface="Cambria Math" charset="0"/>
                        <a:cs typeface="Cambria Math" charset="0"/>
                        <a:sym typeface="Open Sans"/>
                      </a:rPr>
                      <m:t>∈</m:t>
                    </m:r>
                    <m:sSup>
                      <m:sSupPr>
                        <m:ctrlPr>
                          <a:rPr lang="en-CA" sz="3200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  <a:sym typeface="Open Sans"/>
                          </a:rPr>
                        </m:ctrlPr>
                      </m:sSupPr>
                      <m:e>
                        <m:r>
                          <a:rPr lang="en-CA" sz="3200" b="1" i="1">
                            <a:latin typeface="Cambria Math" charset="0"/>
                            <a:ea typeface="Cambria Math" charset="0"/>
                            <a:cs typeface="Cambria Math" charset="0"/>
                            <a:sym typeface="Open Sans"/>
                          </a:rPr>
                          <m:t>ℝ</m:t>
                        </m:r>
                      </m:e>
                      <m:sup>
                        <m:r>
                          <a:rPr lang="en-CA" sz="3200" b="1" i="1">
                            <a:latin typeface="Cambria Math" charset="0"/>
                            <a:ea typeface="Cambria Math" charset="0"/>
                            <a:cs typeface="Cambria Math" charset="0"/>
                            <a:sym typeface="Open Sans"/>
                          </a:rPr>
                          <m:t>𝒅</m:t>
                        </m:r>
                        <m:r>
                          <a:rPr lang="en-CA" sz="3200" b="1" i="1">
                            <a:latin typeface="Cambria Math" charset="0"/>
                            <a:ea typeface="Cambria Math" charset="0"/>
                            <a:cs typeface="Cambria Math" charset="0"/>
                            <a:sym typeface="Open Sans"/>
                          </a:rPr>
                          <m:t> </m:t>
                        </m:r>
                        <m:r>
                          <a:rPr lang="en-CA" sz="3200" b="1">
                            <a:latin typeface="Cambria Math" charset="0"/>
                            <a:ea typeface="Cambria Math" charset="0"/>
                            <a:cs typeface="Cambria Math" charset="0"/>
                            <a:sym typeface="Open Sans"/>
                          </a:rPr>
                          <m:t>𝐱</m:t>
                        </m:r>
                        <m:r>
                          <a:rPr lang="en-CA" sz="3200" b="1" i="1">
                            <a:latin typeface="Cambria Math" charset="0"/>
                            <a:ea typeface="Cambria Math" charset="0"/>
                            <a:cs typeface="Cambria Math" charset="0"/>
                            <a:sym typeface="Open Sans"/>
                          </a:rPr>
                          <m:t> |</m:t>
                        </m:r>
                        <m:r>
                          <a:rPr lang="en-CA" sz="3200" b="1" i="1">
                            <a:latin typeface="Cambria Math" charset="0"/>
                            <a:ea typeface="Cambria Math" charset="0"/>
                            <a:cs typeface="Cambria Math" charset="0"/>
                            <a:sym typeface="Open Sans"/>
                          </a:rPr>
                          <m:t>𝑽</m:t>
                        </m:r>
                        <m:r>
                          <a:rPr lang="en-CA" sz="3200" b="1" i="1">
                            <a:latin typeface="Cambria Math" charset="0"/>
                            <a:ea typeface="Cambria Math" charset="0"/>
                            <a:cs typeface="Cambria Math" charset="0"/>
                            <a:sym typeface="Open Sans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sz="3200" dirty="0"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that minimizes the loss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  <a:sym typeface="Open Sans"/>
                      </a:rPr>
                      <m:t>ℒ</m:t>
                    </m:r>
                  </m:oMath>
                </a14:m>
                <a:r>
                  <a:rPr lang="en-US" sz="3200" dirty="0"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 </a:t>
                </a:r>
              </a:p>
              <a:p>
                <a:pPr marL="1066773" lvl="1" indent="-457189">
                  <a:buFont typeface="Arial" charset="0"/>
                  <a:buChar char="•"/>
                </a:pPr>
                <a:r>
                  <a:rPr lang="en-US" sz="2667" dirty="0">
                    <a:solidFill>
                      <a:schemeClr val="accent2"/>
                    </a:solidFill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Option 1: Use stochastic gradient descent (SGD) as a general optimization method.</a:t>
                </a:r>
              </a:p>
              <a:p>
                <a:pPr marL="1676357" lvl="2" indent="-457189">
                  <a:buFont typeface="Arial" charset="0"/>
                  <a:buChar char="•"/>
                </a:pPr>
                <a:r>
                  <a:rPr lang="en-US" sz="2667" dirty="0"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Highly scalable, general approach</a:t>
                </a:r>
              </a:p>
              <a:p>
                <a:pPr marL="1066773" lvl="1" indent="-457189">
                  <a:buFont typeface="Arial" charset="0"/>
                  <a:buChar char="•"/>
                </a:pPr>
                <a:r>
                  <a:rPr lang="en-CA" sz="2667" dirty="0">
                    <a:solidFill>
                      <a:schemeClr val="accent2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Option 2: Solve matrix decomposition solvers (e.g., SVD or QR decomposition routines).</a:t>
                </a:r>
              </a:p>
              <a:p>
                <a:pPr marL="1676357" lvl="2" indent="-457189">
                  <a:buFont typeface="Arial" charset="0"/>
                  <a:buChar char="•"/>
                </a:pPr>
                <a:r>
                  <a:rPr lang="en-US" sz="2667" dirty="0"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Only works in limited cases.</a:t>
                </a:r>
              </a:p>
              <a:p>
                <a:pPr marL="1066773" lvl="1" indent="-457189">
                  <a:buFont typeface="Arial" charset="0"/>
                  <a:buChar char="•"/>
                </a:pPr>
                <a:endParaRPr lang="en-CA" sz="2667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3035567"/>
                <a:ext cx="8704660" cy="3836661"/>
              </a:xfrm>
              <a:prstGeom prst="rect">
                <a:avLst/>
              </a:prstGeom>
              <a:blipFill>
                <a:blip r:embed="rId3"/>
                <a:stretch>
                  <a:fillRect l="-1611" t="-477" r="-11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1422400" y="140423"/>
            <a:ext cx="934720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378" rtl="0" eaLnBrk="1" latinLnBrk="0" hangingPunct="1">
              <a:spcBef>
                <a:spcPct val="0"/>
              </a:spcBef>
              <a:buNone/>
              <a:defRPr sz="4000" b="0" i="0" kern="1200" cap="none" spc="0">
                <a:ln>
                  <a:noFill/>
                </a:ln>
                <a:solidFill>
                  <a:srgbClr val="C00000"/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z="5333" dirty="0"/>
              <a:t>Adjacency-based Similarity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123" y="1779728"/>
            <a:ext cx="6514055" cy="11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00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Adjacency-based Similarity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34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694605" y="2188250"/>
            <a:ext cx="8737600" cy="3149599"/>
          </a:xfrm>
        </p:spPr>
        <p:txBody>
          <a:bodyPr>
            <a:noAutofit/>
          </a:bodyPr>
          <a:lstStyle/>
          <a:p>
            <a:endParaRPr lang="en-CA" sz="2667" dirty="0"/>
          </a:p>
          <a:p>
            <a:r>
              <a:rPr lang="en-CA" sz="3200" b="1" dirty="0">
                <a:solidFill>
                  <a:schemeClr val="accent2"/>
                </a:solidFill>
              </a:rPr>
              <a:t>Drawbacks</a:t>
            </a:r>
            <a:r>
              <a:rPr lang="en-CA" sz="3200" b="1" dirty="0"/>
              <a:t>:</a:t>
            </a:r>
          </a:p>
          <a:p>
            <a:pPr lvl="1"/>
            <a:r>
              <a:rPr lang="en-CA" sz="2667" dirty="0">
                <a:latin typeface="Cambria Math" charset="0"/>
                <a:ea typeface="Cambria Math" charset="0"/>
                <a:cs typeface="Cambria Math" charset="0"/>
              </a:rPr>
              <a:t>O(|V|</a:t>
            </a:r>
            <a:r>
              <a:rPr lang="en-CA" sz="2667" baseline="30000" dirty="0">
                <a:latin typeface="Cambria Math" charset="0"/>
                <a:ea typeface="Cambria Math" charset="0"/>
                <a:cs typeface="Cambria Math" charset="0"/>
              </a:rPr>
              <a:t>2</a:t>
            </a:r>
            <a:r>
              <a:rPr lang="en-CA" sz="2667" dirty="0">
                <a:latin typeface="Cambria Math" charset="0"/>
                <a:ea typeface="Cambria Math" charset="0"/>
                <a:cs typeface="Cambria Math" charset="0"/>
              </a:rPr>
              <a:t>) </a:t>
            </a:r>
            <a:r>
              <a:rPr lang="en-CA" sz="2667" dirty="0"/>
              <a:t>runtime. (Must consider all node pairs.)</a:t>
            </a:r>
          </a:p>
          <a:p>
            <a:pPr lvl="2"/>
            <a:r>
              <a:rPr lang="en-CA" sz="2133" dirty="0"/>
              <a:t>Can make </a:t>
            </a:r>
            <a:r>
              <a:rPr lang="en-CA" sz="2133" dirty="0">
                <a:latin typeface="Cambria Math" charset="0"/>
                <a:ea typeface="Cambria Math" charset="0"/>
                <a:cs typeface="Cambria Math" charset="0"/>
              </a:rPr>
              <a:t>O([E|) </a:t>
            </a:r>
            <a:r>
              <a:rPr lang="en-CA" sz="2133" dirty="0"/>
              <a:t>by only summing over non-zero edges and using regularization (e.g., </a:t>
            </a:r>
            <a:r>
              <a:rPr lang="en-CA" sz="2133" dirty="0">
                <a:hlinkClick r:id="rId2"/>
              </a:rPr>
              <a:t>Ahmed et al., 2013</a:t>
            </a:r>
            <a:r>
              <a:rPr lang="en-CA" sz="2133" dirty="0"/>
              <a:t>)</a:t>
            </a:r>
          </a:p>
          <a:p>
            <a:pPr lvl="1"/>
            <a:r>
              <a:rPr lang="en-CA" sz="2667" dirty="0">
                <a:latin typeface="Cambria Math" charset="0"/>
                <a:ea typeface="Cambria Math" charset="0"/>
                <a:cs typeface="Cambria Math" charset="0"/>
              </a:rPr>
              <a:t>O(|V|) </a:t>
            </a:r>
            <a:r>
              <a:rPr lang="en-CA" sz="2667" dirty="0"/>
              <a:t>parameters! (One learned vector per node).</a:t>
            </a:r>
          </a:p>
          <a:p>
            <a:pPr lvl="1"/>
            <a:r>
              <a:rPr lang="en-CA" sz="2667" dirty="0"/>
              <a:t>Only considers direct, local connections.</a:t>
            </a:r>
          </a:p>
          <a:p>
            <a:pPr lvl="2"/>
            <a:endParaRPr lang="en-CA" sz="2133" dirty="0"/>
          </a:p>
        </p:txBody>
      </p:sp>
      <p:sp>
        <p:nvSpPr>
          <p:cNvPr id="10" name="TextBox 9"/>
          <p:cNvSpPr txBox="1"/>
          <p:nvPr/>
        </p:nvSpPr>
        <p:spPr>
          <a:xfrm>
            <a:off x="4976552" y="5409276"/>
            <a:ext cx="5691449" cy="163757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e.g., the </a:t>
            </a:r>
            <a:r>
              <a:rPr lang="en-US" sz="2400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blue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node is obviously more similar to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green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compared to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red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node, despite none having direct connections</a:t>
            </a:r>
            <a:r>
              <a:rPr lang="en-US" sz="24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45" y="1508798"/>
            <a:ext cx="6514055" cy="11843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855" y="5521778"/>
            <a:ext cx="2566171" cy="111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29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F512-27B2-4118-B044-5346C2A5A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Multi-hop Similarity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9075A-8530-49F0-9010-0D2E04C18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61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Multi-hop Similarity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36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0" y="1590763"/>
            <a:ext cx="8737600" cy="1392472"/>
          </a:xfrm>
        </p:spPr>
        <p:txBody>
          <a:bodyPr>
            <a:noAutofit/>
          </a:bodyPr>
          <a:lstStyle/>
          <a:p>
            <a:r>
              <a:rPr lang="en-CA" sz="3200" b="1" dirty="0"/>
              <a:t>Idea: </a:t>
            </a:r>
            <a:r>
              <a:rPr lang="en-CA" sz="3200" dirty="0"/>
              <a:t>Consider k-hop node neighbors.</a:t>
            </a:r>
          </a:p>
          <a:p>
            <a:pPr lvl="1"/>
            <a:r>
              <a:rPr lang="en-CA" sz="2667" dirty="0"/>
              <a:t>E.g., two or three-hop neighbors.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88328" y="3373568"/>
            <a:ext cx="4555205" cy="294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marL="380990" indent="-380990">
              <a:buFont typeface="Arial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Red: 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Target node</a:t>
            </a:r>
          </a:p>
          <a:p>
            <a:pPr marL="380990" indent="-380990">
              <a:buFont typeface="Arial" charset="0"/>
              <a:buChar char="•"/>
            </a:pPr>
            <a:r>
              <a:rPr lang="en-US" sz="2400" b="1" dirty="0">
                <a:solidFill>
                  <a:srgbClr val="92D050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Green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: 1-hop neighbors</a:t>
            </a:r>
          </a:p>
          <a:p>
            <a:pPr marL="990575" lvl="1" indent="-380990">
              <a:buFont typeface="Arial" charset="0"/>
              <a:buChar char="•"/>
            </a:pPr>
            <a:r>
              <a:rPr lang="en-US" sz="2400" b="1" dirty="0">
                <a:latin typeface="Cambria Math" charset="0"/>
                <a:ea typeface="Cambria Math" charset="0"/>
                <a:cs typeface="Cambria Math" charset="0"/>
                <a:sym typeface="Open Sans"/>
              </a:rPr>
              <a:t>A 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(i.e., adjacency matrix)</a:t>
            </a:r>
          </a:p>
          <a:p>
            <a:pPr marL="380990" indent="-380990">
              <a:buFont typeface="Arial" charset="0"/>
              <a:buChar char="•"/>
            </a:pPr>
            <a:r>
              <a:rPr lang="en-US" sz="240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Blue</a:t>
            </a:r>
            <a:r>
              <a:rPr lang="en-US" sz="24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: 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2-hop neighbors</a:t>
            </a:r>
          </a:p>
          <a:p>
            <a:pPr marL="990575" lvl="1" indent="-380990">
              <a:buFont typeface="Arial" charset="0"/>
              <a:buChar char="•"/>
            </a:pPr>
            <a:r>
              <a:rPr lang="en-US" sz="2400" b="1" dirty="0">
                <a:latin typeface="Cambria Math" charset="0"/>
                <a:ea typeface="Cambria Math" charset="0"/>
                <a:cs typeface="Cambria Math" charset="0"/>
                <a:sym typeface="Open Sans"/>
              </a:rPr>
              <a:t>A</a:t>
            </a:r>
            <a:r>
              <a:rPr lang="en-US" sz="2400" b="1" baseline="30000" dirty="0">
                <a:latin typeface="Cambria Math" charset="0"/>
                <a:ea typeface="Cambria Math" charset="0"/>
                <a:cs typeface="Cambria Math" charset="0"/>
                <a:sym typeface="Open Sans"/>
              </a:rPr>
              <a:t>2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marL="380990" indent="-380990">
              <a:buFont typeface="Arial" charset="0"/>
              <a:buChar char="•"/>
            </a:pPr>
            <a:r>
              <a:rPr lang="en-US" sz="2400" b="1" dirty="0">
                <a:solidFill>
                  <a:srgbClr val="B851FF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Purple</a:t>
            </a:r>
            <a:r>
              <a:rPr lang="en-US" sz="2400" b="1" dirty="0">
                <a:solidFill>
                  <a:srgbClr val="7030A0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: 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3-hop neighbors</a:t>
            </a:r>
          </a:p>
          <a:p>
            <a:pPr marL="990574" lvl="2" indent="-380990">
              <a:buFont typeface="Arial" charset="0"/>
              <a:buChar char="•"/>
            </a:pPr>
            <a:r>
              <a:rPr lang="en-US" sz="2400" b="1" dirty="0">
                <a:latin typeface="Cambria Math" charset="0"/>
                <a:ea typeface="Cambria Math" charset="0"/>
                <a:cs typeface="Cambria Math" charset="0"/>
                <a:sym typeface="Open Sans"/>
              </a:rPr>
              <a:t>A</a:t>
            </a:r>
            <a:r>
              <a:rPr lang="en-US" sz="2400" b="1" baseline="30000" dirty="0">
                <a:latin typeface="Cambria Math" charset="0"/>
                <a:ea typeface="Cambria Math" charset="0"/>
                <a:cs typeface="Cambria Math" charset="0"/>
                <a:sym typeface="Open Sans"/>
              </a:rPr>
              <a:t>3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marL="380990" indent="-380990">
              <a:buFont typeface="Arial" charset="0"/>
              <a:buChar char="•"/>
            </a:pPr>
            <a:endParaRPr lang="en-US" sz="2400" b="1" dirty="0">
              <a:solidFill>
                <a:srgbClr val="7030A0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241" y="2917921"/>
            <a:ext cx="3999752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69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747" y="1600201"/>
            <a:ext cx="5483653" cy="9970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Multi-hop Similarity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439370"/>
            <a:ext cx="2133600" cy="161925"/>
          </a:xfrm>
        </p:spPr>
        <p:txBody>
          <a:bodyPr/>
          <a:lstStyle/>
          <a:p>
            <a:fld id="{4D267013-DFFC-4352-B274-32112D0CCE19}" type="slidenum">
              <a:rPr lang="en-US" smtClean="0"/>
              <a:t>37</a:t>
            </a:fld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573357" y="1483288"/>
            <a:ext cx="9094644" cy="4967627"/>
          </a:xfrm>
        </p:spPr>
        <p:txBody>
          <a:bodyPr>
            <a:noAutofit/>
          </a:bodyPr>
          <a:lstStyle/>
          <a:p>
            <a:r>
              <a:rPr lang="en-CA" sz="3200" b="1" dirty="0"/>
              <a:t>Basic idea:</a:t>
            </a:r>
          </a:p>
          <a:p>
            <a:endParaRPr lang="en-CA" sz="3200" dirty="0"/>
          </a:p>
          <a:p>
            <a:r>
              <a:rPr lang="en-CA" sz="3200" dirty="0"/>
              <a:t>Train </a:t>
            </a:r>
            <a:r>
              <a:rPr lang="en-CA" sz="3200" dirty="0" err="1"/>
              <a:t>embeddings</a:t>
            </a:r>
            <a:r>
              <a:rPr lang="en-CA" sz="3200" dirty="0"/>
              <a:t> to predict k-hop neighbors.</a:t>
            </a:r>
          </a:p>
          <a:p>
            <a:r>
              <a:rPr lang="en-CA" sz="3200" dirty="0"/>
              <a:t>In practice (</a:t>
            </a:r>
            <a:r>
              <a:rPr lang="en-CA" sz="3200" dirty="0" err="1">
                <a:hlinkClick r:id="rId4"/>
              </a:rPr>
              <a:t>GraRep</a:t>
            </a:r>
            <a:r>
              <a:rPr lang="en-CA" sz="3200" dirty="0">
                <a:hlinkClick r:id="rId4"/>
              </a:rPr>
              <a:t> from Cao et al, 2015</a:t>
            </a:r>
            <a:r>
              <a:rPr lang="en-CA" sz="3200" dirty="0"/>
              <a:t>):</a:t>
            </a:r>
          </a:p>
          <a:p>
            <a:pPr lvl="1"/>
            <a:r>
              <a:rPr lang="en-CA" dirty="0">
                <a:solidFill>
                  <a:schemeClr val="accent2"/>
                </a:solidFill>
              </a:rPr>
              <a:t>Use log-transformed, probabilistic adjacency matrix:</a:t>
            </a:r>
          </a:p>
          <a:p>
            <a:pPr lvl="1"/>
            <a:endParaRPr lang="en-CA" dirty="0">
              <a:solidFill>
                <a:schemeClr val="accent2"/>
              </a:solidFill>
            </a:endParaRPr>
          </a:p>
          <a:p>
            <a:pPr lvl="1"/>
            <a:endParaRPr lang="en-CA" dirty="0">
              <a:solidFill>
                <a:schemeClr val="accent2"/>
              </a:solidFill>
            </a:endParaRPr>
          </a:p>
          <a:p>
            <a:pPr lvl="1"/>
            <a:endParaRPr lang="en-CA" dirty="0">
              <a:solidFill>
                <a:schemeClr val="accent2"/>
              </a:solidFill>
            </a:endParaRPr>
          </a:p>
          <a:p>
            <a:pPr lvl="1"/>
            <a:endParaRPr lang="en-CA" dirty="0">
              <a:solidFill>
                <a:schemeClr val="accent2"/>
              </a:solidFill>
            </a:endParaRPr>
          </a:p>
          <a:p>
            <a:pPr lvl="1"/>
            <a:endParaRPr lang="en-CA" dirty="0">
              <a:solidFill>
                <a:schemeClr val="accent2"/>
              </a:solidFill>
            </a:endParaRPr>
          </a:p>
          <a:p>
            <a:pPr lvl="1"/>
            <a:r>
              <a:rPr lang="en-CA" dirty="0">
                <a:solidFill>
                  <a:schemeClr val="accent2"/>
                </a:solidFill>
              </a:rPr>
              <a:t>Train multiple different hop lengths and concatenate output.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833044" y="1551710"/>
            <a:ext cx="929793" cy="738908"/>
          </a:xfrm>
          <a:prstGeom prst="rect">
            <a:avLst/>
          </a:prstGeom>
          <a:solidFill>
            <a:srgbClr val="C0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9356437" y="5209310"/>
            <a:ext cx="197044" cy="566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630311" y="5701915"/>
            <a:ext cx="1711339" cy="3571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1867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c</a:t>
            </a:r>
            <a:r>
              <a:rPr lang="en-US" sz="1867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onstant </a:t>
            </a:r>
            <a:r>
              <a:rPr lang="en-US" sz="1867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shift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48808" y="5658812"/>
            <a:ext cx="1711339" cy="3571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1867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node degree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979613" y="4956853"/>
            <a:ext cx="400244" cy="86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979612" y="5430984"/>
            <a:ext cx="677333" cy="38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98800" y="6704832"/>
            <a:ext cx="5994400" cy="147697"/>
          </a:xfrm>
        </p:spPr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744" y="4502485"/>
            <a:ext cx="7443216" cy="113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80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Multi-hop Similarity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625600" y="1456862"/>
            <a:ext cx="8839200" cy="5415367"/>
          </a:xfrm>
        </p:spPr>
        <p:txBody>
          <a:bodyPr>
            <a:normAutofit/>
          </a:bodyPr>
          <a:lstStyle/>
          <a:p>
            <a:r>
              <a:rPr lang="en-US" b="1" dirty="0"/>
              <a:t>Another option: </a:t>
            </a:r>
            <a:r>
              <a:rPr lang="en-US" b="1" dirty="0">
                <a:solidFill>
                  <a:schemeClr val="accent2"/>
                </a:solidFill>
              </a:rPr>
              <a:t>Measure overlap between node neighborhoods.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dirty="0"/>
          </a:p>
          <a:p>
            <a:r>
              <a:rPr lang="en-US" dirty="0"/>
              <a:t>Example overlap functions:</a:t>
            </a:r>
          </a:p>
          <a:p>
            <a:pPr lvl="1"/>
            <a:r>
              <a:rPr lang="en-US" dirty="0"/>
              <a:t>Jaccard similarity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359" y="2579256"/>
            <a:ext cx="4571997" cy="222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64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363321" y="2904525"/>
            <a:ext cx="2643200" cy="9918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667" dirty="0">
                <a:solidFill>
                  <a:schemeClr val="accent4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 similarity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09" y="1535163"/>
            <a:ext cx="7467600" cy="13781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Multi-hop Similarity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39</a:t>
            </a:fld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794935" y="3916717"/>
            <a:ext cx="8280400" cy="2886219"/>
          </a:xfrm>
        </p:spPr>
        <p:txBody>
          <a:bodyPr>
            <a:noAutofit/>
          </a:bodyPr>
          <a:lstStyle/>
          <a:p>
            <a:r>
              <a:rPr lang="en-CA" b="1" dirty="0" err="1">
                <a:latin typeface="Cambria Math" charset="0"/>
                <a:ea typeface="Cambria Math" charset="0"/>
                <a:cs typeface="Cambria Math" charset="0"/>
              </a:rPr>
              <a:t>S</a:t>
            </a:r>
            <a:r>
              <a:rPr lang="en-CA" i="1" baseline="-25000" dirty="0" err="1">
                <a:latin typeface="Cambria Math" charset="0"/>
                <a:ea typeface="Cambria Math" charset="0"/>
                <a:cs typeface="Cambria Math" charset="0"/>
              </a:rPr>
              <a:t>u,v</a:t>
            </a:r>
            <a:r>
              <a:rPr lang="en-CA" b="1" i="1" baseline="-25000" dirty="0">
                <a:latin typeface="Cambria Math" charset="0"/>
                <a:ea typeface="Cambria Math" charset="0"/>
                <a:cs typeface="Cambria Math" charset="0"/>
              </a:rPr>
              <a:t>  </a:t>
            </a:r>
            <a:r>
              <a:rPr lang="en-CA" sz="3200" dirty="0"/>
              <a:t>is the neighborhood overlap between </a:t>
            </a:r>
            <a:r>
              <a:rPr lang="en-CA" sz="3200" i="1" dirty="0">
                <a:latin typeface="Cambria Math" charset="0"/>
                <a:ea typeface="Cambria Math" charset="0"/>
                <a:cs typeface="Cambria Math" charset="0"/>
              </a:rPr>
              <a:t>u</a:t>
            </a:r>
            <a:r>
              <a:rPr lang="en-CA" sz="3200" dirty="0"/>
              <a:t> and </a:t>
            </a:r>
            <a:r>
              <a:rPr lang="en-CA" sz="3200" i="1" dirty="0">
                <a:latin typeface="Cambria Math" charset="0"/>
                <a:ea typeface="Cambria Math" charset="0"/>
                <a:cs typeface="Cambria Math" charset="0"/>
              </a:rPr>
              <a:t>v</a:t>
            </a:r>
            <a:r>
              <a:rPr lang="en-CA" sz="3200" dirty="0"/>
              <a:t> (e.g., </a:t>
            </a:r>
            <a:r>
              <a:rPr lang="en-CA" sz="3200" dirty="0" err="1"/>
              <a:t>Jaccard</a:t>
            </a:r>
            <a:r>
              <a:rPr lang="en-CA" sz="3200" dirty="0"/>
              <a:t> overlap or </a:t>
            </a:r>
            <a:r>
              <a:rPr lang="en-CA" sz="3200" dirty="0" err="1"/>
              <a:t>Adamic</a:t>
            </a:r>
            <a:r>
              <a:rPr lang="en-CA" sz="3200" dirty="0"/>
              <a:t>-Adar score).</a:t>
            </a:r>
          </a:p>
          <a:p>
            <a:r>
              <a:rPr lang="en-CA" sz="3200" dirty="0"/>
              <a:t>This technique is known as </a:t>
            </a:r>
            <a:r>
              <a:rPr lang="en-CA" sz="3200" dirty="0">
                <a:hlinkClick r:id="rId3"/>
              </a:rPr>
              <a:t>HOPE (Yan et al., 2016).</a:t>
            </a:r>
            <a:endParaRPr lang="en-CA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12606" y="1532468"/>
            <a:ext cx="1046788" cy="844357"/>
          </a:xfrm>
          <a:prstGeom prst="rect">
            <a:avLst/>
          </a:prstGeom>
          <a:solidFill>
            <a:srgbClr val="C00000">
              <a:alpha val="31000"/>
            </a:srgbClr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/>
          <p:nvPr/>
        </p:nvSpPr>
        <p:spPr>
          <a:xfrm>
            <a:off x="6129867" y="1514392"/>
            <a:ext cx="1293091" cy="844357"/>
          </a:xfrm>
          <a:prstGeom prst="rect">
            <a:avLst/>
          </a:prstGeom>
          <a:solidFill>
            <a:schemeClr val="accent4">
              <a:alpha val="31000"/>
            </a:schemeClr>
          </a:solidFill>
          <a:ln w="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3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519008" y="2401458"/>
            <a:ext cx="61573" cy="32019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67522" y="2612839"/>
            <a:ext cx="4302079" cy="1206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667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multi-hop network similarity (i.e., any neighborhood overlap measure)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674207" y="2426086"/>
            <a:ext cx="1034472" cy="640388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18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CF6B-FCA7-40DE-9655-6D84F2CE68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Graph Mining</a:t>
            </a:r>
            <a:br>
              <a:rPr lang="en-US" altLang="zh-CN" dirty="0"/>
            </a:br>
            <a:r>
              <a:rPr lang="en-US" altLang="zh-CN" dirty="0"/>
              <a:t> Network Analysis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474870-E583-4865-A489-F2CE28BB0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Kunlin</a:t>
            </a:r>
          </a:p>
        </p:txBody>
      </p:sp>
    </p:spTree>
    <p:extLst>
      <p:ext uri="{BB962C8B-B14F-4D97-AF65-F5344CB8AC3E}">
        <p14:creationId xmlns:p14="http://schemas.microsoft.com/office/powerpoint/2010/main" val="1707241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Summary so far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625600" y="1092200"/>
            <a:ext cx="8737600" cy="5486400"/>
          </a:xfrm>
        </p:spPr>
        <p:txBody>
          <a:bodyPr>
            <a:noAutofit/>
          </a:bodyPr>
          <a:lstStyle/>
          <a:p>
            <a:endParaRPr lang="en-CA" sz="2667" dirty="0"/>
          </a:p>
          <a:p>
            <a:r>
              <a:rPr lang="en-CA" sz="3200" dirty="0">
                <a:solidFill>
                  <a:schemeClr val="accent2"/>
                </a:solidFill>
              </a:rPr>
              <a:t>Basic idea so far:</a:t>
            </a:r>
          </a:p>
          <a:p>
            <a:pPr lvl="1"/>
            <a:r>
              <a:rPr lang="en-CA" sz="2667" dirty="0"/>
              <a:t>1) Define pairwise node similarities.</a:t>
            </a:r>
          </a:p>
          <a:p>
            <a:pPr lvl="1"/>
            <a:r>
              <a:rPr lang="en-CA" sz="2667" dirty="0"/>
              <a:t>2) Optimize low-dimensional </a:t>
            </a:r>
            <a:r>
              <a:rPr lang="en-CA" sz="2667" dirty="0" err="1"/>
              <a:t>embeddings</a:t>
            </a:r>
            <a:r>
              <a:rPr lang="en-CA" sz="2667" dirty="0"/>
              <a:t> to approximate these pairwise similarities. </a:t>
            </a:r>
          </a:p>
          <a:p>
            <a:r>
              <a:rPr lang="en-CA" sz="3200" dirty="0">
                <a:solidFill>
                  <a:schemeClr val="accent2"/>
                </a:solidFill>
              </a:rPr>
              <a:t>Issues:</a:t>
            </a:r>
          </a:p>
          <a:p>
            <a:pPr lvl="1"/>
            <a:r>
              <a:rPr lang="en-CA" sz="2667" b="1" dirty="0"/>
              <a:t>Expensive: </a:t>
            </a:r>
            <a:r>
              <a:rPr lang="en-CA" sz="2667" dirty="0"/>
              <a:t>Generally </a:t>
            </a:r>
            <a:r>
              <a:rPr lang="en-CA" sz="2667" dirty="0">
                <a:latin typeface="Cambria Math" charset="0"/>
                <a:ea typeface="Cambria Math" charset="0"/>
                <a:cs typeface="Cambria Math" charset="0"/>
              </a:rPr>
              <a:t>O(|V|</a:t>
            </a:r>
            <a:r>
              <a:rPr lang="en-CA" sz="2667" baseline="30000" dirty="0">
                <a:latin typeface="Cambria Math" charset="0"/>
                <a:ea typeface="Cambria Math" charset="0"/>
                <a:cs typeface="Cambria Math" charset="0"/>
              </a:rPr>
              <a:t>2</a:t>
            </a:r>
            <a:r>
              <a:rPr lang="en-CA" sz="2667" dirty="0">
                <a:latin typeface="Cambria Math" charset="0"/>
                <a:ea typeface="Cambria Math" charset="0"/>
                <a:cs typeface="Cambria Math" charset="0"/>
              </a:rPr>
              <a:t>), </a:t>
            </a:r>
            <a:r>
              <a:rPr lang="en-CA" sz="2667" dirty="0"/>
              <a:t>since we need to iterate over all pairs of nodes.</a:t>
            </a:r>
          </a:p>
          <a:p>
            <a:pPr lvl="1"/>
            <a:r>
              <a:rPr lang="en-CA" sz="2667" b="1" dirty="0"/>
              <a:t>Brittle</a:t>
            </a:r>
            <a:r>
              <a:rPr lang="en-CA" sz="2667" dirty="0"/>
              <a:t>: Must hand-design deterministic node similarity measures.</a:t>
            </a:r>
          </a:p>
          <a:p>
            <a:pPr lvl="1"/>
            <a:r>
              <a:rPr lang="en-CA" sz="2667" b="1" dirty="0"/>
              <a:t>Massive parameter space: </a:t>
            </a:r>
            <a:r>
              <a:rPr lang="en-CA" sz="2667" dirty="0">
                <a:latin typeface="Cambria Math" charset="0"/>
                <a:ea typeface="Cambria Math" charset="0"/>
                <a:cs typeface="Cambria Math" charset="0"/>
              </a:rPr>
              <a:t>O(|V|) </a:t>
            </a:r>
            <a:r>
              <a:rPr lang="en-CA" sz="2667" dirty="0"/>
              <a:t>parameters</a:t>
            </a:r>
            <a:endParaRPr lang="en-CA" sz="2667" b="1" dirty="0"/>
          </a:p>
          <a:p>
            <a:pPr lvl="1"/>
            <a:endParaRPr lang="en-CA" sz="2667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991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F512-27B2-4118-B044-5346C2A5A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9075A-8530-49F0-9010-0D2E04C18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Random-walk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83200" y="2559069"/>
            <a:ext cx="4876800" cy="2875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4267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probability that </a:t>
            </a:r>
            <a:r>
              <a:rPr lang="en-US" sz="4267" i="1" dirty="0">
                <a:solidFill>
                  <a:schemeClr val="accent1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rPr>
              <a:t>u</a:t>
            </a:r>
            <a:r>
              <a:rPr lang="en-US" sz="4267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and </a:t>
            </a:r>
            <a:r>
              <a:rPr lang="en-US" sz="4267" i="1" dirty="0">
                <a:solidFill>
                  <a:schemeClr val="accent1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rPr>
              <a:t>v</a:t>
            </a:r>
            <a:r>
              <a:rPr lang="en-US" sz="4267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co-occur on a random walk over the network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862" y="3258127"/>
            <a:ext cx="2887133" cy="107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39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Random-walk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43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552167" y="2209800"/>
            <a:ext cx="5326455" cy="5347536"/>
          </a:xfrm>
        </p:spPr>
        <p:txBody>
          <a:bodyPr>
            <a:noAutofit/>
          </a:bodyPr>
          <a:lstStyle/>
          <a:p>
            <a:pPr marL="609585" indent="-609585">
              <a:spcAft>
                <a:spcPts val="4800"/>
              </a:spcAft>
              <a:buFont typeface="+mj-lt"/>
              <a:buAutoNum type="arabicPeriod"/>
            </a:pPr>
            <a:r>
              <a:rPr lang="en-CA" sz="2667" dirty="0"/>
              <a:t>Estimate probability of visiting node </a:t>
            </a:r>
            <a:r>
              <a:rPr lang="en-CA" sz="2667" i="1" dirty="0">
                <a:latin typeface="Cambria Math" charset="0"/>
                <a:ea typeface="Cambria Math" charset="0"/>
                <a:cs typeface="Cambria Math" charset="0"/>
              </a:rPr>
              <a:t>v</a:t>
            </a:r>
            <a:r>
              <a:rPr lang="en-CA" sz="2667" i="1" dirty="0"/>
              <a:t> </a:t>
            </a:r>
            <a:r>
              <a:rPr lang="en-CA" sz="2667" dirty="0"/>
              <a:t>on a random walk starting from node</a:t>
            </a:r>
            <a:r>
              <a:rPr lang="en-CA" sz="2667" i="1" dirty="0"/>
              <a:t> </a:t>
            </a:r>
            <a:r>
              <a:rPr lang="en-CA" sz="2667" i="1" dirty="0">
                <a:latin typeface="Cambria Math" charset="0"/>
                <a:ea typeface="Cambria Math" charset="0"/>
                <a:cs typeface="Cambria Math" charset="0"/>
              </a:rPr>
              <a:t>u</a:t>
            </a:r>
            <a:r>
              <a:rPr lang="en-CA" sz="2667" i="1" dirty="0"/>
              <a:t> </a:t>
            </a:r>
            <a:r>
              <a:rPr lang="en-CA" sz="2667" dirty="0"/>
              <a:t>using some random walk strategy </a:t>
            </a:r>
            <a:r>
              <a:rPr lang="en-CA" sz="2667" i="1" dirty="0">
                <a:latin typeface="Cambria Math" charset="0"/>
                <a:ea typeface="Cambria Math" charset="0"/>
                <a:cs typeface="Cambria Math" charset="0"/>
              </a:rPr>
              <a:t>R</a:t>
            </a:r>
            <a:r>
              <a:rPr lang="en-CA" sz="2667" dirty="0"/>
              <a:t>.</a:t>
            </a:r>
          </a:p>
          <a:p>
            <a:pPr marL="609585" indent="-609585">
              <a:buFont typeface="+mj-lt"/>
              <a:buAutoNum type="arabicPeriod"/>
            </a:pPr>
            <a:r>
              <a:rPr lang="en-CA" sz="2667" dirty="0"/>
              <a:t>Optimize </a:t>
            </a:r>
            <a:r>
              <a:rPr lang="en-CA" sz="2667" dirty="0" err="1"/>
              <a:t>embeddings</a:t>
            </a:r>
            <a:r>
              <a:rPr lang="en-CA" sz="2667" dirty="0"/>
              <a:t> to encode these random walk statistics. </a:t>
            </a:r>
          </a:p>
          <a:p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622" y="2187417"/>
            <a:ext cx="3608025" cy="20670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4211180"/>
            <a:ext cx="3556000" cy="223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47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Why Random Walks?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44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03400" y="1630303"/>
            <a:ext cx="8407400" cy="5080000"/>
          </a:xfrm>
        </p:spPr>
        <p:txBody>
          <a:bodyPr/>
          <a:lstStyle/>
          <a:p>
            <a:pPr marL="685783" indent="-685783">
              <a:buFont typeface="+mj-lt"/>
              <a:buAutoNum type="arabicPeriod"/>
            </a:pPr>
            <a:r>
              <a:rPr lang="en-US" b="1" dirty="0"/>
              <a:t>Expressivity:</a:t>
            </a:r>
            <a:r>
              <a:rPr lang="en-US" dirty="0"/>
              <a:t> Flexible stochastic definition of node similarity that </a:t>
            </a:r>
            <a:r>
              <a:rPr lang="en-US" dirty="0">
                <a:solidFill>
                  <a:schemeClr val="accent2"/>
                </a:solidFill>
              </a:rPr>
              <a:t>incorporates both local and higher-order neighborhood information</a:t>
            </a:r>
            <a:r>
              <a:rPr lang="en-US" dirty="0"/>
              <a:t>.</a:t>
            </a:r>
          </a:p>
          <a:p>
            <a:pPr marL="685783" indent="-685783">
              <a:buFont typeface="+mj-lt"/>
              <a:buAutoNum type="arabicPeriod"/>
            </a:pPr>
            <a:r>
              <a:rPr lang="en-US" b="1" dirty="0"/>
              <a:t>Efficiency: </a:t>
            </a:r>
            <a:r>
              <a:rPr lang="en-US" dirty="0"/>
              <a:t>Do not need to consider all node pairs when training; </a:t>
            </a:r>
            <a:r>
              <a:rPr lang="en-US" dirty="0">
                <a:solidFill>
                  <a:schemeClr val="accent2"/>
                </a:solidFill>
              </a:rPr>
              <a:t>only need to consider pairs that co-occur on random walks.</a:t>
            </a:r>
          </a:p>
        </p:txBody>
      </p:sp>
    </p:spTree>
    <p:extLst>
      <p:ext uri="{BB962C8B-B14F-4D97-AF65-F5344CB8AC3E}">
        <p14:creationId xmlns:p14="http://schemas.microsoft.com/office/powerpoint/2010/main" val="1370667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67" dirty="0"/>
              <a:t>Random Walk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5600" y="1429026"/>
            <a:ext cx="8940800" cy="4031975"/>
          </a:xfrm>
        </p:spPr>
        <p:txBody>
          <a:bodyPr>
            <a:normAutofit/>
          </a:bodyPr>
          <a:lstStyle/>
          <a:p>
            <a:pPr marL="685783" indent="-685783">
              <a:buFont typeface="+mj-lt"/>
              <a:buAutoNum type="arabicPeriod"/>
            </a:pPr>
            <a:r>
              <a:rPr lang="en-US" sz="3200" dirty="0"/>
              <a:t>Run short random walks starting from each node on the graph using some strategy </a:t>
            </a:r>
            <a:r>
              <a:rPr lang="en-US" sz="3200" i="1" dirty="0">
                <a:latin typeface="Cambria Math" charset="0"/>
                <a:ea typeface="Cambria Math" charset="0"/>
                <a:cs typeface="Cambria Math" charset="0"/>
              </a:rPr>
              <a:t>R</a:t>
            </a:r>
            <a:r>
              <a:rPr lang="en-US" sz="3200" dirty="0"/>
              <a:t>.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3200" dirty="0"/>
              <a:t>For each node </a:t>
            </a:r>
            <a:r>
              <a:rPr lang="en-US" sz="3200" i="1" dirty="0">
                <a:latin typeface="Cambria Math" charset="0"/>
                <a:ea typeface="Cambria Math" charset="0"/>
                <a:cs typeface="Cambria Math" charset="0"/>
              </a:rPr>
              <a:t>u</a:t>
            </a:r>
            <a:r>
              <a:rPr lang="en-US" sz="3200" dirty="0"/>
              <a:t> collect </a:t>
            </a:r>
            <a:r>
              <a:rPr lang="en-US" sz="3200" dirty="0">
                <a:latin typeface="Cambria Math" charset="0"/>
                <a:ea typeface="Cambria Math" charset="0"/>
                <a:cs typeface="Cambria Math" charset="0"/>
              </a:rPr>
              <a:t>N</a:t>
            </a:r>
            <a:r>
              <a:rPr lang="en-US" sz="3200" i="1" baseline="-25000" dirty="0">
                <a:latin typeface="Cambria Math" charset="0"/>
                <a:ea typeface="Cambria Math" charset="0"/>
                <a:cs typeface="Cambria Math" charset="0"/>
              </a:rPr>
              <a:t>R</a:t>
            </a:r>
            <a:r>
              <a:rPr lang="en-US" sz="3200" dirty="0">
                <a:latin typeface="Cambria Math" charset="0"/>
                <a:ea typeface="Cambria Math" charset="0"/>
                <a:cs typeface="Cambria Math" charset="0"/>
              </a:rPr>
              <a:t>(</a:t>
            </a:r>
            <a:r>
              <a:rPr lang="en-US" sz="3200" i="1" dirty="0">
                <a:latin typeface="Cambria Math" charset="0"/>
                <a:ea typeface="Cambria Math" charset="0"/>
                <a:cs typeface="Cambria Math" charset="0"/>
              </a:rPr>
              <a:t>u</a:t>
            </a:r>
            <a:r>
              <a:rPr lang="en-US" sz="3200" dirty="0">
                <a:latin typeface="Cambria Math" charset="0"/>
                <a:ea typeface="Cambria Math" charset="0"/>
                <a:cs typeface="Cambria Math" charset="0"/>
              </a:rPr>
              <a:t>)</a:t>
            </a:r>
            <a:r>
              <a:rPr lang="en-US" sz="3200" dirty="0"/>
              <a:t>, the </a:t>
            </a:r>
            <a:r>
              <a:rPr lang="en-US" sz="3200" dirty="0" err="1"/>
              <a:t>multiset</a:t>
            </a:r>
            <a:r>
              <a:rPr lang="en-US" sz="3200" baseline="30000" dirty="0"/>
              <a:t>*</a:t>
            </a:r>
            <a:r>
              <a:rPr lang="en-US" sz="3200" dirty="0"/>
              <a:t> of nodes visited on random walks starting from </a:t>
            </a:r>
            <a:r>
              <a:rPr lang="en-US" sz="3200" i="1" dirty="0">
                <a:latin typeface="Cambria Math" charset="0"/>
                <a:ea typeface="Cambria Math" charset="0"/>
                <a:cs typeface="Cambria Math" charset="0"/>
              </a:rPr>
              <a:t>u. 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3200" dirty="0"/>
              <a:t>Optimize </a:t>
            </a:r>
            <a:r>
              <a:rPr lang="en-US" sz="3200" dirty="0" err="1"/>
              <a:t>embeddings</a:t>
            </a:r>
            <a:r>
              <a:rPr lang="en-US" sz="3200" dirty="0"/>
              <a:t> to according to:</a:t>
            </a:r>
          </a:p>
          <a:p>
            <a:pPr marL="685783" indent="-685783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457365" y="5706068"/>
            <a:ext cx="8737600" cy="83284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* </a:t>
            </a:r>
            <a:r>
              <a:rPr lang="en-US" sz="2400" dirty="0">
                <a:solidFill>
                  <a:schemeClr val="accent1"/>
                </a:solidFill>
                <a:latin typeface="Cambria Math" charset="0"/>
                <a:ea typeface="Cambria Math" charset="0"/>
                <a:cs typeface="Cambria Math" charset="0"/>
              </a:rPr>
              <a:t>N</a:t>
            </a:r>
            <a:r>
              <a:rPr lang="en-US" sz="2400" i="1" baseline="-25000" dirty="0">
                <a:solidFill>
                  <a:schemeClr val="accent1"/>
                </a:solidFill>
                <a:latin typeface="Cambria Math" charset="0"/>
                <a:ea typeface="Cambria Math" charset="0"/>
                <a:cs typeface="Cambria Math" charset="0"/>
              </a:rPr>
              <a:t>R</a:t>
            </a:r>
            <a:r>
              <a:rPr lang="en-US" sz="2400" dirty="0">
                <a:solidFill>
                  <a:schemeClr val="accent1"/>
                </a:solidFill>
                <a:latin typeface="Cambria Math" charset="0"/>
                <a:ea typeface="Cambria Math" charset="0"/>
                <a:cs typeface="Cambria Math" charset="0"/>
              </a:rPr>
              <a:t>(</a:t>
            </a:r>
            <a:r>
              <a:rPr lang="en-US" sz="2400" i="1" dirty="0">
                <a:solidFill>
                  <a:schemeClr val="accent1"/>
                </a:solidFill>
                <a:latin typeface="Cambria Math" charset="0"/>
                <a:ea typeface="Cambria Math" charset="0"/>
                <a:cs typeface="Cambria Math" charset="0"/>
              </a:rPr>
              <a:t>u</a:t>
            </a:r>
            <a:r>
              <a:rPr lang="en-US" sz="2400" dirty="0">
                <a:solidFill>
                  <a:schemeClr val="accent1"/>
                </a:solidFill>
                <a:latin typeface="Cambria Math" charset="0"/>
                <a:ea typeface="Cambria Math" charset="0"/>
                <a:cs typeface="Cambria Math" charset="0"/>
              </a:rPr>
              <a:t>)</a:t>
            </a:r>
            <a:r>
              <a:rPr lang="en-US" sz="24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can have repeat elements since nodes can be visited multiple times on random walks.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930" y="4759109"/>
            <a:ext cx="6362071" cy="112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25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67" dirty="0"/>
              <a:t>Random Walk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5600" y="1429026"/>
            <a:ext cx="8940800" cy="4031975"/>
          </a:xfrm>
        </p:spPr>
        <p:txBody>
          <a:bodyPr>
            <a:normAutofit/>
          </a:bodyPr>
          <a:lstStyle/>
          <a:p>
            <a:pPr marL="685783" indent="-685783" defTabSz="121917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pPr marL="685783" indent="-685783" defTabSz="121917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pPr marL="685783" indent="-685783" defTabSz="121917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pPr marL="685783" indent="-685783" defTabSz="121917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78503" y="3294204"/>
            <a:ext cx="8636000" cy="193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marL="457189" indent="-457189">
              <a:spcBef>
                <a:spcPts val="1600"/>
              </a:spcBef>
              <a:buFont typeface="Arial" charset="0"/>
              <a:buChar char="•"/>
            </a:pPr>
            <a:r>
              <a:rPr lang="en-US" sz="320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Intuition: </a:t>
            </a:r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Optimize </a:t>
            </a:r>
            <a:r>
              <a:rPr lang="en-US" sz="3200" dirty="0" err="1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embeddings</a:t>
            </a:r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to maximize likelihood of random walk co-occurrences.</a:t>
            </a:r>
            <a:r>
              <a:rPr lang="en-US" sz="320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</a:t>
            </a:r>
          </a:p>
          <a:p>
            <a:pPr marL="457189" indent="-457189">
              <a:spcBef>
                <a:spcPts val="1600"/>
              </a:spcBef>
              <a:buFont typeface="Arial" charset="0"/>
              <a:buChar char="•"/>
            </a:pPr>
            <a:r>
              <a:rPr lang="en-US" sz="3200" b="1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Parameterize</a:t>
            </a:r>
            <a:r>
              <a:rPr lang="en-US" sz="320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</a:t>
            </a:r>
            <a:r>
              <a:rPr lang="en-US" sz="3200" dirty="0">
                <a:latin typeface="Cambria Math" charset="0"/>
                <a:ea typeface="Cambria Math" charset="0"/>
                <a:cs typeface="Cambria Math" charset="0"/>
                <a:sym typeface="Open Sans"/>
              </a:rPr>
              <a:t>P(</a:t>
            </a:r>
            <a:r>
              <a:rPr lang="en-US" sz="3200" i="1" dirty="0">
                <a:latin typeface="Cambria Math" charset="0"/>
                <a:ea typeface="Cambria Math" charset="0"/>
                <a:cs typeface="Cambria Math" charset="0"/>
                <a:sym typeface="Open Sans"/>
              </a:rPr>
              <a:t>v</a:t>
            </a:r>
            <a:r>
              <a:rPr lang="en-US" sz="3200" dirty="0">
                <a:latin typeface="Cambria Math" charset="0"/>
                <a:ea typeface="Cambria Math" charset="0"/>
                <a:cs typeface="Cambria Math" charset="0"/>
                <a:sym typeface="Open Sans"/>
              </a:rPr>
              <a:t> | </a:t>
            </a:r>
            <a:r>
              <a:rPr lang="en-US" sz="3200" b="1" dirty="0" err="1">
                <a:latin typeface="Cambria Math" charset="0"/>
                <a:ea typeface="Cambria Math" charset="0"/>
                <a:cs typeface="Cambria Math" charset="0"/>
                <a:sym typeface="Open Sans"/>
              </a:rPr>
              <a:t>z</a:t>
            </a:r>
            <a:r>
              <a:rPr lang="en-US" sz="3200" i="1" baseline="-25000" dirty="0" err="1">
                <a:latin typeface="Cambria Math" charset="0"/>
                <a:ea typeface="Cambria Math" charset="0"/>
                <a:cs typeface="Cambria Math" charset="0"/>
                <a:sym typeface="Open Sans"/>
              </a:rPr>
              <a:t>u</a:t>
            </a:r>
            <a:r>
              <a:rPr lang="en-US" sz="3200" dirty="0">
                <a:latin typeface="Cambria Math" charset="0"/>
                <a:ea typeface="Cambria Math" charset="0"/>
                <a:cs typeface="Cambria Math" charset="0"/>
                <a:sym typeface="Open Sans"/>
              </a:rPr>
              <a:t>)</a:t>
            </a:r>
            <a:r>
              <a:rPr lang="en-US" sz="320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</a:t>
            </a:r>
            <a:r>
              <a:rPr lang="en-US" sz="3200" b="1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using </a:t>
            </a:r>
            <a:r>
              <a:rPr lang="en-US" sz="3200" b="1" dirty="0" err="1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softmax</a:t>
            </a:r>
            <a:r>
              <a:rPr lang="en-US" sz="3200" b="1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:</a:t>
            </a:r>
            <a:endParaRPr lang="en-US" sz="3200" i="1" dirty="0">
              <a:solidFill>
                <a:schemeClr val="accent1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  <a:p>
            <a:endParaRPr lang="en-US" sz="2400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828" y="1753601"/>
            <a:ext cx="7792832" cy="1376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891" y="5227200"/>
            <a:ext cx="5321685" cy="111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27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67" dirty="0"/>
              <a:t>Random Walk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5600" y="1429026"/>
            <a:ext cx="8940800" cy="4031975"/>
          </a:xfrm>
        </p:spPr>
        <p:txBody>
          <a:bodyPr>
            <a:normAutofit/>
          </a:bodyPr>
          <a:lstStyle/>
          <a:p>
            <a:pPr marL="685783" indent="-685783" defTabSz="121917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pPr marL="685783" indent="-685783" defTabSz="121917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pPr marL="685783" indent="-685783" defTabSz="121917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pPr marL="685783" indent="-685783" defTabSz="121917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31817" y="1085785"/>
            <a:ext cx="8636000" cy="12013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>
              <a:lnSpc>
                <a:spcPct val="200000"/>
              </a:lnSpc>
              <a:spcBef>
                <a:spcPts val="1600"/>
              </a:spcBef>
            </a:pPr>
            <a:r>
              <a:rPr lang="en-US" sz="32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Putting things together:</a:t>
            </a:r>
          </a:p>
          <a:p>
            <a:pPr>
              <a:lnSpc>
                <a:spcPct val="200000"/>
              </a:lnSpc>
              <a:spcBef>
                <a:spcPts val="1600"/>
              </a:spcBef>
            </a:pPr>
            <a:endParaRPr lang="en-US" sz="3200" b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>
              <a:spcBef>
                <a:spcPts val="1600"/>
              </a:spcBef>
            </a:pPr>
            <a:endParaRPr lang="en-US" sz="3200" b="1" dirty="0">
              <a:solidFill>
                <a:schemeClr val="accent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>
              <a:spcBef>
                <a:spcPts val="1600"/>
              </a:spcBef>
            </a:pPr>
            <a:endParaRPr lang="en-US" sz="3200" b="1" dirty="0">
              <a:solidFill>
                <a:schemeClr val="accent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18205" y="2209801"/>
            <a:ext cx="750111" cy="1336593"/>
          </a:xfrm>
          <a:prstGeom prst="rect">
            <a:avLst/>
          </a:prstGeom>
          <a:solidFill>
            <a:schemeClr val="accent2">
              <a:alpha val="38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3604408" y="2209800"/>
            <a:ext cx="1373992" cy="1336595"/>
          </a:xfrm>
          <a:prstGeom prst="rect">
            <a:avLst/>
          </a:prstGeom>
          <a:solidFill>
            <a:schemeClr val="accent3">
              <a:alpha val="38000"/>
            </a:schemeClr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6197601" y="2209801"/>
            <a:ext cx="3454400" cy="1336592"/>
          </a:xfrm>
          <a:prstGeom prst="rect">
            <a:avLst/>
          </a:prstGeom>
          <a:solidFill>
            <a:schemeClr val="accent1">
              <a:alpha val="38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18570" y="3625534"/>
            <a:ext cx="413473" cy="413836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70629" y="3876138"/>
            <a:ext cx="2288572" cy="9752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sum over all nodes </a:t>
            </a:r>
            <a:r>
              <a:rPr lang="en-US" sz="2400" i="1" dirty="0">
                <a:solidFill>
                  <a:schemeClr val="accent2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rPr>
              <a:t>u</a:t>
            </a:r>
          </a:p>
          <a:p>
            <a:pPr algn="ctr"/>
            <a:endParaRPr lang="en-US" sz="2400" dirty="0">
              <a:solidFill>
                <a:schemeClr val="accent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369716" y="3631692"/>
            <a:ext cx="171496" cy="346101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69854" y="3845968"/>
            <a:ext cx="2930945" cy="124018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sum over nodes </a:t>
            </a:r>
            <a:r>
              <a:rPr lang="en-US" sz="2400" i="1" dirty="0">
                <a:solidFill>
                  <a:schemeClr val="accent3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rPr>
              <a:t>v </a:t>
            </a:r>
            <a:r>
              <a:rPr lang="en-US" sz="2400" dirty="0">
                <a:solidFill>
                  <a:schemeClr val="accent3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seen on random walks starting from </a:t>
            </a:r>
            <a:r>
              <a:rPr lang="en-US" sz="2400" i="1" dirty="0">
                <a:solidFill>
                  <a:schemeClr val="accent3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rPr>
              <a:t>u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05539" y="3839811"/>
            <a:ext cx="3451261" cy="124018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predicted probability of </a:t>
            </a:r>
            <a:r>
              <a:rPr lang="en-US" sz="2400" i="1" dirty="0">
                <a:solidFill>
                  <a:schemeClr val="accent1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rPr>
              <a:t>u</a:t>
            </a:r>
            <a:r>
              <a:rPr lang="en-US" sz="24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and </a:t>
            </a:r>
            <a:r>
              <a:rPr lang="en-US" sz="2400" dirty="0">
                <a:solidFill>
                  <a:schemeClr val="accent1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rPr>
              <a:t>v</a:t>
            </a:r>
            <a:r>
              <a:rPr lang="en-US" sz="24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co-</a:t>
            </a:r>
            <a:r>
              <a:rPr lang="en-US" sz="2400" dirty="0" err="1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occuring</a:t>
            </a:r>
            <a:r>
              <a:rPr lang="en-US" sz="24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on random walk</a:t>
            </a:r>
            <a:endParaRPr lang="en-US" sz="2400" i="1" dirty="0">
              <a:solidFill>
                <a:schemeClr val="accent1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25600" y="5330605"/>
            <a:ext cx="8138776" cy="1282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sz="32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Optimizing random walk </a:t>
            </a:r>
            <a:r>
              <a:rPr lang="en-US" sz="3200" b="1" dirty="0" err="1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embeddings</a:t>
            </a:r>
            <a:r>
              <a:rPr lang="en-US" sz="32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=</a:t>
            </a:r>
          </a:p>
          <a:p>
            <a:pPr>
              <a:spcBef>
                <a:spcPts val="1600"/>
              </a:spcBef>
            </a:pPr>
            <a:r>
              <a:rPr lang="en-US" sz="32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Finding </a:t>
            </a:r>
            <a:r>
              <a:rPr lang="en-US" sz="3200" b="1" dirty="0" err="1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embeddings</a:t>
            </a:r>
            <a:r>
              <a:rPr lang="en-US" sz="32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</a:t>
            </a:r>
            <a:r>
              <a:rPr lang="en-US" sz="3200" b="1" dirty="0" err="1">
                <a:latin typeface="Cambria Math" charset="0"/>
                <a:ea typeface="Cambria Math" charset="0"/>
                <a:cs typeface="Cambria Math" charset="0"/>
                <a:sym typeface="Open Sans"/>
              </a:rPr>
              <a:t>z</a:t>
            </a:r>
            <a:r>
              <a:rPr lang="en-US" sz="3200" b="1" i="1" baseline="-25000" dirty="0" err="1">
                <a:latin typeface="Cambria Math" charset="0"/>
                <a:ea typeface="Cambria Math" charset="0"/>
                <a:cs typeface="Cambria Math" charset="0"/>
                <a:sym typeface="Open Sans"/>
              </a:rPr>
              <a:t>u</a:t>
            </a:r>
            <a:r>
              <a:rPr lang="en-US" sz="3200" b="1" i="1" baseline="-25000" dirty="0">
                <a:latin typeface="Cambria Math" charset="0"/>
                <a:ea typeface="Cambria Math" charset="0"/>
                <a:cs typeface="Cambria Math" charset="0"/>
                <a:sym typeface="Open Sans"/>
              </a:rPr>
              <a:t> </a:t>
            </a:r>
            <a:r>
              <a:rPr lang="en-US" sz="32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that minimize </a:t>
            </a:r>
            <a:r>
              <a:rPr lang="en-US" sz="3200" b="1" dirty="0">
                <a:latin typeface="Apple Chancery" charset="0"/>
                <a:ea typeface="Apple Chancery" charset="0"/>
                <a:cs typeface="Apple Chancery" charset="0"/>
                <a:sym typeface="Open Sans"/>
              </a:rPr>
              <a:t>L</a:t>
            </a:r>
            <a:r>
              <a:rPr lang="en-US" sz="32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41673" y="5751176"/>
            <a:ext cx="1219200" cy="1219200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endParaRPr lang="en-US" sz="2400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7952508" y="3596026"/>
            <a:ext cx="67733" cy="326351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2225595"/>
            <a:ext cx="7721600" cy="123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105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67" dirty="0"/>
              <a:t>Negative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4004" y="1507653"/>
            <a:ext cx="8940800" cy="4031975"/>
          </a:xfrm>
        </p:spPr>
        <p:txBody>
          <a:bodyPr>
            <a:normAutofit/>
          </a:bodyPr>
          <a:lstStyle/>
          <a:p>
            <a:pPr marL="685783" indent="-685783" defTabSz="121917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pPr marL="685783" indent="-685783" defTabSz="121917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pPr marL="685783" indent="-685783" defTabSz="121917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pPr marL="685783" indent="-685783" defTabSz="121917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98983" y="1302949"/>
            <a:ext cx="9063525" cy="520265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>
              <a:spcBef>
                <a:spcPts val="1600"/>
              </a:spcBef>
            </a:pPr>
            <a:r>
              <a:rPr lang="en-US" sz="320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Solution: </a:t>
            </a:r>
            <a:r>
              <a:rPr lang="en-US" sz="3200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Negative sampling</a:t>
            </a:r>
          </a:p>
          <a:p>
            <a:pPr>
              <a:spcBef>
                <a:spcPts val="1600"/>
              </a:spcBef>
            </a:pPr>
            <a:endParaRPr lang="en-US" sz="3200" dirty="0">
              <a:solidFill>
                <a:schemeClr val="accent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>
              <a:spcBef>
                <a:spcPts val="1600"/>
              </a:spcBef>
            </a:pPr>
            <a:endParaRPr lang="en-US" sz="3200" dirty="0">
              <a:solidFill>
                <a:schemeClr val="accent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>
              <a:spcBef>
                <a:spcPts val="1600"/>
              </a:spcBef>
            </a:pPr>
            <a:endParaRPr lang="en-US" sz="3200" dirty="0">
              <a:solidFill>
                <a:schemeClr val="accent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>
              <a:spcBef>
                <a:spcPts val="1600"/>
              </a:spcBef>
            </a:pPr>
            <a:endParaRPr lang="en-US" sz="3200" dirty="0">
              <a:solidFill>
                <a:schemeClr val="accent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>
              <a:spcBef>
                <a:spcPts val="1600"/>
              </a:spcBef>
            </a:pPr>
            <a:endParaRPr lang="en-US" sz="3200" dirty="0">
              <a:solidFill>
                <a:schemeClr val="accent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>
              <a:spcBef>
                <a:spcPts val="1600"/>
              </a:spcBef>
            </a:pPr>
            <a:r>
              <a:rPr lang="en-US" sz="3200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i.e., instead of normalizing </a:t>
            </a:r>
            <a:r>
              <a:rPr lang="en-US" sz="3200" dirty="0" err="1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w.r.t</a:t>
            </a:r>
            <a:r>
              <a:rPr lang="en-US" sz="3200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 all nodes, just normalize against </a:t>
            </a:r>
            <a:r>
              <a:rPr lang="en-US" sz="3200" dirty="0">
                <a:solidFill>
                  <a:schemeClr val="accent2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rPr>
              <a:t>k</a:t>
            </a:r>
            <a:r>
              <a:rPr lang="en-US" sz="3200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random “</a:t>
            </a:r>
            <a:r>
              <a:rPr lang="en-US" sz="320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negative samples</a:t>
            </a:r>
            <a:r>
              <a:rPr lang="en-US" sz="3200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”</a:t>
            </a:r>
          </a:p>
          <a:p>
            <a:endParaRPr lang="en-US" sz="2400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3629892" y="4322619"/>
            <a:ext cx="221673" cy="61575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685103" y="4807266"/>
            <a:ext cx="2900732" cy="5429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667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sigmoid function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20631" y="4621386"/>
            <a:ext cx="3487595" cy="933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667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random distribution over all nodes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8777504" y="4347248"/>
            <a:ext cx="468097" cy="34799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613" y="2413000"/>
            <a:ext cx="7356592" cy="226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0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67" dirty="0"/>
              <a:t>How should we randomly walk?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9386" y="1441096"/>
            <a:ext cx="8977015" cy="5035904"/>
          </a:xfrm>
        </p:spPr>
        <p:txBody>
          <a:bodyPr>
            <a:normAutofit/>
          </a:bodyPr>
          <a:lstStyle/>
          <a:p>
            <a:pPr defTabSz="1219170">
              <a:spcBef>
                <a:spcPts val="2368"/>
              </a:spcBef>
            </a:pPr>
            <a:r>
              <a:rPr lang="en-US" sz="3200" dirty="0"/>
              <a:t>So far we have described how to optimize </a:t>
            </a:r>
            <a:r>
              <a:rPr lang="en-US" sz="3200" dirty="0" err="1"/>
              <a:t>embeddings</a:t>
            </a:r>
            <a:r>
              <a:rPr lang="en-US" sz="3200" dirty="0"/>
              <a:t> given random walk statistics</a:t>
            </a:r>
            <a:r>
              <a:rPr lang="en-US" sz="3200" i="1" dirty="0"/>
              <a:t>.</a:t>
            </a:r>
          </a:p>
          <a:p>
            <a:pPr defTabSz="1219170">
              <a:spcBef>
                <a:spcPts val="933"/>
              </a:spcBef>
            </a:pPr>
            <a:r>
              <a:rPr lang="en-US" sz="3200" b="1" dirty="0">
                <a:solidFill>
                  <a:schemeClr val="accent2"/>
                </a:solidFill>
              </a:rPr>
              <a:t>What strategies should we use to run these random walks?</a:t>
            </a:r>
          </a:p>
          <a:p>
            <a:pPr lvl="1" defTabSz="1219170">
              <a:spcBef>
                <a:spcPts val="933"/>
              </a:spcBef>
            </a:pPr>
            <a:r>
              <a:rPr lang="en-US" sz="2667" dirty="0"/>
              <a:t>Simplest idea: </a:t>
            </a:r>
            <a:r>
              <a:rPr lang="en-US" sz="2667" b="1" dirty="0"/>
              <a:t>Just run fixed-length, unbiased random walks starting from each node </a:t>
            </a:r>
            <a:r>
              <a:rPr lang="en-US" sz="2667" dirty="0"/>
              <a:t>(i.e., </a:t>
            </a:r>
            <a:r>
              <a:rPr lang="en-US" sz="2667" dirty="0" err="1">
                <a:hlinkClick r:id="rId2"/>
              </a:rPr>
              <a:t>DeepWalk</a:t>
            </a:r>
            <a:r>
              <a:rPr lang="en-US" sz="2667" dirty="0">
                <a:hlinkClick r:id="rId2"/>
              </a:rPr>
              <a:t> from </a:t>
            </a:r>
            <a:r>
              <a:rPr lang="en-US" sz="2667" dirty="0" err="1">
                <a:hlinkClick r:id="rId2"/>
              </a:rPr>
              <a:t>Perozzi</a:t>
            </a:r>
            <a:r>
              <a:rPr lang="en-US" sz="2667" dirty="0">
                <a:hlinkClick r:id="rId2"/>
              </a:rPr>
              <a:t> et al., 2013</a:t>
            </a:r>
            <a:r>
              <a:rPr lang="en-US" sz="2667" dirty="0"/>
              <a:t>).</a:t>
            </a:r>
          </a:p>
          <a:p>
            <a:pPr lvl="1" defTabSz="1219170">
              <a:spcBef>
                <a:spcPts val="933"/>
              </a:spcBef>
            </a:pPr>
            <a:r>
              <a:rPr lang="en-US" sz="2667" dirty="0"/>
              <a:t>But can we do better?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457334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fld id="{19B12225-5612-419B-A8D5-4B8EEE4C217E}" type="slidenum">
              <a:rPr lang="en-US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pPr/>
              <a:t>5</a:t>
            </a:fld>
            <a:endParaRPr lang="en-US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600201"/>
            <a:ext cx="2667000" cy="18681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4672156" y="3435291"/>
            <a:ext cx="2185214" cy="36933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Economic networks</a:t>
            </a:r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75200" y="1524000"/>
            <a:ext cx="2362200" cy="190500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1752600" y="3435291"/>
            <a:ext cx="2438400" cy="36933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Social networks</a:t>
            </a:r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7543800" y="6246167"/>
            <a:ext cx="2743200" cy="36933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Networks of neurons</a:t>
            </a:r>
          </a:p>
        </p:txBody>
      </p:sp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17362" y="4267200"/>
            <a:ext cx="1556239" cy="182880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01800" y="4591808"/>
            <a:ext cx="1447800" cy="135179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26" name="Text Box 11"/>
          <p:cNvSpPr txBox="1">
            <a:spLocks noChangeArrowheads="1"/>
          </p:cNvSpPr>
          <p:nvPr/>
        </p:nvSpPr>
        <p:spPr bwMode="auto">
          <a:xfrm>
            <a:off x="1676400" y="6107668"/>
            <a:ext cx="3124200" cy="64633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Information networks: </a:t>
            </a:r>
            <a:br>
              <a:rPr lang="en-US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Web &amp; citations</a:t>
            </a:r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7985370" y="1463432"/>
            <a:ext cx="1860063" cy="213360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7844836" y="3435291"/>
            <a:ext cx="2300630" cy="36933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Biomedical networks</a:t>
            </a:r>
            <a:endParaRPr lang="en-US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7888" y="4420196"/>
            <a:ext cx="2182512" cy="177442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5448296" y="6246167"/>
            <a:ext cx="966931" cy="36933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Internet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Many Data are Networks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5133" y="4420019"/>
            <a:ext cx="3361267" cy="177460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72440" y="4175736"/>
            <a:ext cx="605521" cy="4476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552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/>
      <p:bldP spid="28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Networks? Why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686800" cy="5080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Universal language for describing complex data</a:t>
            </a:r>
          </a:p>
          <a:p>
            <a:pPr lvl="1"/>
            <a:r>
              <a:rPr lang="en-US" dirty="0"/>
              <a:t>Networks from science, nature, and technology </a:t>
            </a:r>
            <a:br>
              <a:rPr lang="en-US" dirty="0"/>
            </a:br>
            <a:r>
              <a:rPr lang="en-US" dirty="0"/>
              <a:t>are more similar than one would expect </a:t>
            </a:r>
          </a:p>
          <a:p>
            <a:r>
              <a:rPr lang="en-US" dirty="0">
                <a:solidFill>
                  <a:srgbClr val="0000FF"/>
                </a:solidFill>
              </a:rPr>
              <a:t>Shared vocabulary between fields</a:t>
            </a:r>
          </a:p>
          <a:p>
            <a:pPr lvl="1"/>
            <a:r>
              <a:rPr lang="en-US" dirty="0"/>
              <a:t>Computer Science, Social science, Physics, Economics, Statistics, Biology</a:t>
            </a:r>
          </a:p>
          <a:p>
            <a:r>
              <a:rPr lang="en-US" dirty="0">
                <a:solidFill>
                  <a:srgbClr val="0000FF"/>
                </a:solidFill>
              </a:rPr>
              <a:t>Data availability (+computational challenges)</a:t>
            </a:r>
          </a:p>
          <a:p>
            <a:pPr lvl="1"/>
            <a:r>
              <a:rPr lang="en-US" dirty="0"/>
              <a:t>Web/mobile, bio, health, and medical</a:t>
            </a:r>
          </a:p>
          <a:p>
            <a:r>
              <a:rPr lang="en-US" dirty="0">
                <a:solidFill>
                  <a:srgbClr val="0000FF"/>
                </a:solidFill>
              </a:rPr>
              <a:t>Impact!</a:t>
            </a:r>
          </a:p>
          <a:p>
            <a:pPr lvl="1"/>
            <a:r>
              <a:rPr lang="en-US" dirty="0"/>
              <a:t>Social networking, Social media, Drug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0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Machine Learning with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Classical ML tasks in networks:</a:t>
            </a:r>
          </a:p>
          <a:p>
            <a:r>
              <a:rPr lang="en-US" dirty="0"/>
              <a:t>Node classification</a:t>
            </a:r>
          </a:p>
          <a:p>
            <a:pPr lvl="1"/>
            <a:r>
              <a:rPr lang="en-US" dirty="0"/>
              <a:t>Predict a type of a given node</a:t>
            </a:r>
          </a:p>
          <a:p>
            <a:r>
              <a:rPr lang="en-US" dirty="0"/>
              <a:t>Link prediction</a:t>
            </a:r>
          </a:p>
          <a:p>
            <a:pPr lvl="1"/>
            <a:r>
              <a:rPr lang="en-US" dirty="0"/>
              <a:t>Predict whether two nodes are linked</a:t>
            </a:r>
          </a:p>
          <a:p>
            <a:r>
              <a:rPr lang="en-US" dirty="0"/>
              <a:t>Community detection</a:t>
            </a:r>
          </a:p>
          <a:p>
            <a:pPr lvl="1"/>
            <a:r>
              <a:rPr lang="en-US" dirty="0"/>
              <a:t>Identify densely linked clusters of nodes</a:t>
            </a:r>
          </a:p>
          <a:p>
            <a:r>
              <a:rPr lang="en-US" dirty="0"/>
              <a:t>Network similarity</a:t>
            </a:r>
          </a:p>
          <a:p>
            <a:pPr lvl="1"/>
            <a:r>
              <a:rPr lang="en-US" dirty="0"/>
              <a:t>How similar are two (sub)networks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89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Node Classification</a:t>
            </a:r>
          </a:p>
        </p:txBody>
      </p:sp>
      <p:sp>
        <p:nvSpPr>
          <p:cNvPr id="7" name="Oval 6"/>
          <p:cNvSpPr>
            <a:spLocks/>
          </p:cNvSpPr>
          <p:nvPr/>
        </p:nvSpPr>
        <p:spPr>
          <a:xfrm>
            <a:off x="3511748" y="2640058"/>
            <a:ext cx="365760" cy="369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8" name="Oval 7"/>
          <p:cNvSpPr>
            <a:spLocks/>
          </p:cNvSpPr>
          <p:nvPr/>
        </p:nvSpPr>
        <p:spPr>
          <a:xfrm>
            <a:off x="2955131" y="3230213"/>
            <a:ext cx="365760" cy="3690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961100"/>
              </a:solidFill>
            </a:endParaRPr>
          </a:p>
        </p:txBody>
      </p:sp>
      <p:sp>
        <p:nvSpPr>
          <p:cNvPr id="11" name="Oval 10"/>
          <p:cNvSpPr>
            <a:spLocks/>
          </p:cNvSpPr>
          <p:nvPr/>
        </p:nvSpPr>
        <p:spPr>
          <a:xfrm>
            <a:off x="3763961" y="4128738"/>
            <a:ext cx="365760" cy="3690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2" name="Oval 11"/>
          <p:cNvSpPr>
            <a:spLocks/>
          </p:cNvSpPr>
          <p:nvPr/>
        </p:nvSpPr>
        <p:spPr>
          <a:xfrm>
            <a:off x="2413000" y="4003722"/>
            <a:ext cx="365760" cy="369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2070100" y="2774203"/>
            <a:ext cx="365760" cy="369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4" name="Oval 13"/>
          <p:cNvSpPr>
            <a:spLocks/>
          </p:cNvSpPr>
          <p:nvPr/>
        </p:nvSpPr>
        <p:spPr>
          <a:xfrm>
            <a:off x="4183063" y="3230213"/>
            <a:ext cx="365760" cy="3690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5" name="Oval 14"/>
          <p:cNvSpPr>
            <a:spLocks/>
          </p:cNvSpPr>
          <p:nvPr/>
        </p:nvSpPr>
        <p:spPr>
          <a:xfrm>
            <a:off x="4746823" y="3819175"/>
            <a:ext cx="365760" cy="369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cxnSp>
        <p:nvCxnSpPr>
          <p:cNvPr id="17" name="Straight Connector 16"/>
          <p:cNvCxnSpPr>
            <a:stCxn id="13" idx="6"/>
            <a:endCxn id="8" idx="1"/>
          </p:cNvCxnSpPr>
          <p:nvPr/>
        </p:nvCxnSpPr>
        <p:spPr>
          <a:xfrm>
            <a:off x="2435861" y="2958752"/>
            <a:ext cx="572835" cy="325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" idx="4"/>
            <a:endCxn id="12" idx="0"/>
          </p:cNvCxnSpPr>
          <p:nvPr/>
        </p:nvCxnSpPr>
        <p:spPr>
          <a:xfrm>
            <a:off x="2252982" y="3143296"/>
            <a:ext cx="342900" cy="860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6"/>
            <a:endCxn id="11" idx="2"/>
          </p:cNvCxnSpPr>
          <p:nvPr/>
        </p:nvCxnSpPr>
        <p:spPr>
          <a:xfrm>
            <a:off x="2778762" y="4188268"/>
            <a:ext cx="985201" cy="125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6"/>
            <a:endCxn id="15" idx="3"/>
          </p:cNvCxnSpPr>
          <p:nvPr/>
        </p:nvCxnSpPr>
        <p:spPr>
          <a:xfrm flipV="1">
            <a:off x="4129724" y="4134218"/>
            <a:ext cx="670665" cy="179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8" idx="3"/>
            <a:endCxn id="12" idx="7"/>
          </p:cNvCxnSpPr>
          <p:nvPr/>
        </p:nvCxnSpPr>
        <p:spPr>
          <a:xfrm flipH="1">
            <a:off x="2725197" y="3545255"/>
            <a:ext cx="283499" cy="512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  <a:endCxn id="7" idx="4"/>
          </p:cNvCxnSpPr>
          <p:nvPr/>
        </p:nvCxnSpPr>
        <p:spPr>
          <a:xfrm flipH="1" flipV="1">
            <a:off x="3694628" y="3009153"/>
            <a:ext cx="252213" cy="1119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7" idx="5"/>
            <a:endCxn id="14" idx="1"/>
          </p:cNvCxnSpPr>
          <p:nvPr/>
        </p:nvCxnSpPr>
        <p:spPr>
          <a:xfrm>
            <a:off x="3823945" y="2955099"/>
            <a:ext cx="412683" cy="329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>
            <a:spLocks/>
          </p:cNvSpPr>
          <p:nvPr/>
        </p:nvSpPr>
        <p:spPr>
          <a:xfrm>
            <a:off x="1930400" y="4749529"/>
            <a:ext cx="365760" cy="3690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cxnSp>
        <p:nvCxnSpPr>
          <p:cNvPr id="38" name="Straight Connector 37"/>
          <p:cNvCxnSpPr>
            <a:stCxn id="12" idx="3"/>
            <a:endCxn id="37" idx="0"/>
          </p:cNvCxnSpPr>
          <p:nvPr/>
        </p:nvCxnSpPr>
        <p:spPr>
          <a:xfrm flipH="1">
            <a:off x="2113282" y="4318763"/>
            <a:ext cx="353284" cy="430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>
            <a:spLocks/>
          </p:cNvSpPr>
          <p:nvPr/>
        </p:nvSpPr>
        <p:spPr>
          <a:xfrm>
            <a:off x="2955131" y="4761909"/>
            <a:ext cx="365760" cy="369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cxnSp>
        <p:nvCxnSpPr>
          <p:cNvPr id="44" name="Straight Connector 43"/>
          <p:cNvCxnSpPr>
            <a:stCxn id="12" idx="5"/>
          </p:cNvCxnSpPr>
          <p:nvPr/>
        </p:nvCxnSpPr>
        <p:spPr>
          <a:xfrm>
            <a:off x="2725197" y="4318763"/>
            <a:ext cx="401387" cy="44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>
            <a:spLocks/>
          </p:cNvSpPr>
          <p:nvPr/>
        </p:nvSpPr>
        <p:spPr>
          <a:xfrm>
            <a:off x="8816944" y="2678159"/>
            <a:ext cx="365760" cy="3690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48" name="Oval 47"/>
          <p:cNvSpPr>
            <a:spLocks/>
          </p:cNvSpPr>
          <p:nvPr/>
        </p:nvSpPr>
        <p:spPr>
          <a:xfrm>
            <a:off x="8260327" y="3268313"/>
            <a:ext cx="365760" cy="3690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49" name="Oval 48"/>
          <p:cNvSpPr>
            <a:spLocks/>
          </p:cNvSpPr>
          <p:nvPr/>
        </p:nvSpPr>
        <p:spPr>
          <a:xfrm>
            <a:off x="9069157" y="4166839"/>
            <a:ext cx="365760" cy="3690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50" name="Oval 49"/>
          <p:cNvSpPr>
            <a:spLocks/>
          </p:cNvSpPr>
          <p:nvPr/>
        </p:nvSpPr>
        <p:spPr>
          <a:xfrm>
            <a:off x="7718195" y="4041823"/>
            <a:ext cx="365760" cy="3690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51" name="Oval 50"/>
          <p:cNvSpPr>
            <a:spLocks/>
          </p:cNvSpPr>
          <p:nvPr/>
        </p:nvSpPr>
        <p:spPr>
          <a:xfrm>
            <a:off x="7375295" y="2812305"/>
            <a:ext cx="365760" cy="3690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52" name="Oval 51"/>
          <p:cNvSpPr>
            <a:spLocks/>
          </p:cNvSpPr>
          <p:nvPr/>
        </p:nvSpPr>
        <p:spPr>
          <a:xfrm>
            <a:off x="9488257" y="3268313"/>
            <a:ext cx="365760" cy="3690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cxnSp>
        <p:nvCxnSpPr>
          <p:cNvPr id="54" name="Straight Connector 53"/>
          <p:cNvCxnSpPr>
            <a:stCxn id="58" idx="6"/>
          </p:cNvCxnSpPr>
          <p:nvPr/>
        </p:nvCxnSpPr>
        <p:spPr>
          <a:xfrm>
            <a:off x="7718197" y="2996849"/>
            <a:ext cx="592347" cy="325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8" idx="4"/>
            <a:endCxn id="57" idx="0"/>
          </p:cNvCxnSpPr>
          <p:nvPr/>
        </p:nvCxnSpPr>
        <p:spPr>
          <a:xfrm>
            <a:off x="7546747" y="3181397"/>
            <a:ext cx="342900" cy="860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57" idx="6"/>
            <a:endCxn id="56" idx="2"/>
          </p:cNvCxnSpPr>
          <p:nvPr/>
        </p:nvCxnSpPr>
        <p:spPr>
          <a:xfrm>
            <a:off x="8061098" y="4226368"/>
            <a:ext cx="1008063" cy="125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6" idx="6"/>
          </p:cNvCxnSpPr>
          <p:nvPr/>
        </p:nvCxnSpPr>
        <p:spPr>
          <a:xfrm flipV="1">
            <a:off x="9412060" y="4172316"/>
            <a:ext cx="690179" cy="179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57" idx="7"/>
          </p:cNvCxnSpPr>
          <p:nvPr/>
        </p:nvCxnSpPr>
        <p:spPr>
          <a:xfrm flipH="1">
            <a:off x="8010883" y="3583356"/>
            <a:ext cx="299663" cy="512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>
            <a:spLocks/>
          </p:cNvSpPr>
          <p:nvPr/>
        </p:nvSpPr>
        <p:spPr>
          <a:xfrm>
            <a:off x="7235595" y="4787629"/>
            <a:ext cx="365760" cy="3690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cxnSp>
        <p:nvCxnSpPr>
          <p:cNvPr id="62" name="Straight Connector 61"/>
          <p:cNvCxnSpPr>
            <a:stCxn id="57" idx="3"/>
          </p:cNvCxnSpPr>
          <p:nvPr/>
        </p:nvCxnSpPr>
        <p:spPr>
          <a:xfrm flipH="1">
            <a:off x="7407049" y="4356866"/>
            <a:ext cx="361367" cy="430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>
            <a:spLocks/>
          </p:cNvSpPr>
          <p:nvPr/>
        </p:nvSpPr>
        <p:spPr>
          <a:xfrm>
            <a:off x="8260327" y="4800010"/>
            <a:ext cx="365760" cy="3690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cxnSp>
        <p:nvCxnSpPr>
          <p:cNvPr id="64" name="Straight Connector 63"/>
          <p:cNvCxnSpPr>
            <a:stCxn id="57" idx="5"/>
          </p:cNvCxnSpPr>
          <p:nvPr/>
        </p:nvCxnSpPr>
        <p:spPr>
          <a:xfrm>
            <a:off x="8010884" y="4356864"/>
            <a:ext cx="420897" cy="44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530470" y="3857273"/>
            <a:ext cx="157813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930400" y="2299248"/>
            <a:ext cx="35618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313647" y="2286763"/>
            <a:ext cx="35618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196568" y="3633404"/>
            <a:ext cx="35618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703502" y="3381121"/>
            <a:ext cx="19314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138554" y="4358957"/>
            <a:ext cx="19314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7919" y="3183879"/>
            <a:ext cx="627380" cy="62738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5633820" y="3903323"/>
            <a:ext cx="1601776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rgbClr val="9611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Machine Learning</a:t>
            </a:r>
          </a:p>
        </p:txBody>
      </p:sp>
      <p:cxnSp>
        <p:nvCxnSpPr>
          <p:cNvPr id="65" name="Straight Connector 64"/>
          <p:cNvCxnSpPr>
            <a:stCxn id="7" idx="3"/>
            <a:endCxn id="8" idx="7"/>
          </p:cNvCxnSpPr>
          <p:nvPr/>
        </p:nvCxnSpPr>
        <p:spPr>
          <a:xfrm flipH="1">
            <a:off x="3267329" y="2955099"/>
            <a:ext cx="297985" cy="329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7" idx="3"/>
            <a:endCxn id="48" idx="7"/>
          </p:cNvCxnSpPr>
          <p:nvPr/>
        </p:nvCxnSpPr>
        <p:spPr>
          <a:xfrm flipH="1">
            <a:off x="8572525" y="2993201"/>
            <a:ext cx="297985" cy="32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1" idx="1"/>
            <a:endCxn id="8" idx="5"/>
          </p:cNvCxnSpPr>
          <p:nvPr/>
        </p:nvCxnSpPr>
        <p:spPr>
          <a:xfrm flipH="1" flipV="1">
            <a:off x="3267329" y="3545255"/>
            <a:ext cx="550199" cy="637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49" idx="1"/>
            <a:endCxn id="48" idx="5"/>
          </p:cNvCxnSpPr>
          <p:nvPr/>
        </p:nvCxnSpPr>
        <p:spPr>
          <a:xfrm flipH="1" flipV="1">
            <a:off x="8572525" y="3583353"/>
            <a:ext cx="550199" cy="637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>
            <a:stCxn id="47" idx="5"/>
            <a:endCxn id="52" idx="1"/>
          </p:cNvCxnSpPr>
          <p:nvPr/>
        </p:nvCxnSpPr>
        <p:spPr>
          <a:xfrm>
            <a:off x="9129142" y="2993201"/>
            <a:ext cx="412681" cy="32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Oval 280"/>
          <p:cNvSpPr>
            <a:spLocks/>
          </p:cNvSpPr>
          <p:nvPr/>
        </p:nvSpPr>
        <p:spPr>
          <a:xfrm>
            <a:off x="9997440" y="3974307"/>
            <a:ext cx="365760" cy="3690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9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Node Classification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976" y="1571753"/>
            <a:ext cx="5562600" cy="42957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11807" y="2465832"/>
            <a:ext cx="3728348" cy="345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32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Classifying the function of proteins in the </a:t>
            </a:r>
            <a:r>
              <a:rPr lang="en-US" sz="3200" b="1" dirty="0" err="1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interactome</a:t>
            </a:r>
            <a:r>
              <a:rPr lang="en-US" sz="32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7472" y="5969001"/>
            <a:ext cx="8534400" cy="99420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r>
              <a:rPr 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Image from: </a:t>
            </a:r>
            <a:r>
              <a:rPr lang="en-US" sz="1867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Ganapathiraju</a:t>
            </a:r>
            <a:r>
              <a:rPr 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et al. 2016. </a:t>
            </a:r>
            <a:r>
              <a:rPr 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Schizophrenia </a:t>
            </a:r>
            <a:r>
              <a:rPr lang="en-US" sz="1867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interactome</a:t>
            </a:r>
            <a:r>
              <a:rPr 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 with 504 novel protein–protein interactions</a:t>
            </a:r>
            <a:r>
              <a:rPr 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 </a:t>
            </a:r>
            <a:r>
              <a:rPr lang="en-US" sz="18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Nature</a:t>
            </a:r>
            <a:r>
              <a:rPr 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</a:p>
          <a:p>
            <a:endParaRPr lang="en-US" sz="2400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10438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2330</Words>
  <Application>Microsoft Office PowerPoint</Application>
  <PresentationFormat>Widescreen</PresentationFormat>
  <Paragraphs>368</Paragraphs>
  <Slides>49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Apple Chancery</vt:lpstr>
      <vt:lpstr>Bangla Sangam MN</vt:lpstr>
      <vt:lpstr>Helvetica Neue</vt:lpstr>
      <vt:lpstr>Helvetica Neue Light</vt:lpstr>
      <vt:lpstr>Arial</vt:lpstr>
      <vt:lpstr>Calibri</vt:lpstr>
      <vt:lpstr>Calibri Light</vt:lpstr>
      <vt:lpstr>Cambria Math</vt:lpstr>
      <vt:lpstr>Georgia</vt:lpstr>
      <vt:lpstr>Times New Roman</vt:lpstr>
      <vt:lpstr>Office Theme</vt:lpstr>
      <vt:lpstr>TDA Pipeline</vt:lpstr>
      <vt:lpstr>TDA Pipeline</vt:lpstr>
      <vt:lpstr>Pose Estimation</vt:lpstr>
      <vt:lpstr>Graph Mining  Network Analysis</vt:lpstr>
      <vt:lpstr>Many Data are Networks</vt:lpstr>
      <vt:lpstr>Why Networks? Why Now?</vt:lpstr>
      <vt:lpstr>Machine Learning with Networks</vt:lpstr>
      <vt:lpstr>Example: Node Classification</vt:lpstr>
      <vt:lpstr>Example: Node Classification</vt:lpstr>
      <vt:lpstr>Example: Link Prediction</vt:lpstr>
      <vt:lpstr>Example: Link Prediction</vt:lpstr>
      <vt:lpstr>Feature Learning in Graphs</vt:lpstr>
      <vt:lpstr>Example</vt:lpstr>
      <vt:lpstr>Why Is It Hard?</vt:lpstr>
      <vt:lpstr>Theoretical Bases</vt:lpstr>
      <vt:lpstr>Subgraph Categories</vt:lpstr>
      <vt:lpstr>Subgraph Isomorphism </vt:lpstr>
      <vt:lpstr>Graph Invariants</vt:lpstr>
      <vt:lpstr>Subgraph Isomorphism Problem</vt:lpstr>
      <vt:lpstr>Solution Methods</vt:lpstr>
      <vt:lpstr>Node Embeddings</vt:lpstr>
      <vt:lpstr>Embedding Nodes</vt:lpstr>
      <vt:lpstr>Setup</vt:lpstr>
      <vt:lpstr>Embedding Nodes</vt:lpstr>
      <vt:lpstr>Learning Node Embeddings</vt:lpstr>
      <vt:lpstr>Two Key Components</vt:lpstr>
      <vt:lpstr>“Shallow” Encoding</vt:lpstr>
      <vt:lpstr>“Shallow” Encoding</vt:lpstr>
      <vt:lpstr>“Shallow” Encoding</vt:lpstr>
      <vt:lpstr>How to Define Node Similarity?</vt:lpstr>
      <vt:lpstr>Adjacency-based Similarity</vt:lpstr>
      <vt:lpstr>Adjacency-based Similarity</vt:lpstr>
      <vt:lpstr>PowerPoint Presentation</vt:lpstr>
      <vt:lpstr>Adjacency-based Similarity</vt:lpstr>
      <vt:lpstr>Multi-hop Similarity</vt:lpstr>
      <vt:lpstr>Multi-hop Similarity</vt:lpstr>
      <vt:lpstr>Multi-hop Similarity</vt:lpstr>
      <vt:lpstr>Multi-hop Similarity</vt:lpstr>
      <vt:lpstr>Multi-hop Similarity</vt:lpstr>
      <vt:lpstr>Summary so far</vt:lpstr>
      <vt:lpstr>Random Walk Approaches</vt:lpstr>
      <vt:lpstr>Random-walk Embeddings</vt:lpstr>
      <vt:lpstr>Random-walk Embeddings</vt:lpstr>
      <vt:lpstr>Why Random Walks?</vt:lpstr>
      <vt:lpstr>Random Walk Optimization</vt:lpstr>
      <vt:lpstr>Random Walk Optimization</vt:lpstr>
      <vt:lpstr>Random Walk Optimization</vt:lpstr>
      <vt:lpstr>Negative Sampling</vt:lpstr>
      <vt:lpstr>How should we randomly walk?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TDA Pipeline</dc:title>
  <dc:creator>Yang Kunlin</dc:creator>
  <cp:lastModifiedBy>Yang Kunlin</cp:lastModifiedBy>
  <cp:revision>51</cp:revision>
  <dcterms:created xsi:type="dcterms:W3CDTF">2020-07-19T23:52:06Z</dcterms:created>
  <dcterms:modified xsi:type="dcterms:W3CDTF">2020-07-20T01:44:16Z</dcterms:modified>
</cp:coreProperties>
</file>